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34" r:id="rId2"/>
    <p:sldMasterId id="2147483758" r:id="rId3"/>
  </p:sldMasterIdLst>
  <p:notesMasterIdLst>
    <p:notesMasterId r:id="rId31"/>
  </p:notesMasterIdLst>
  <p:handoutMasterIdLst>
    <p:handoutMasterId r:id="rId32"/>
  </p:handoutMasterIdLst>
  <p:sldIdLst>
    <p:sldId id="262" r:id="rId4"/>
    <p:sldId id="265" r:id="rId5"/>
    <p:sldId id="269" r:id="rId6"/>
    <p:sldId id="270" r:id="rId7"/>
    <p:sldId id="308" r:id="rId8"/>
    <p:sldId id="314" r:id="rId9"/>
    <p:sldId id="274" r:id="rId10"/>
    <p:sldId id="322" r:id="rId11"/>
    <p:sldId id="311" r:id="rId12"/>
    <p:sldId id="312" r:id="rId13"/>
    <p:sldId id="313" r:id="rId14"/>
    <p:sldId id="315" r:id="rId15"/>
    <p:sldId id="316" r:id="rId16"/>
    <p:sldId id="324" r:id="rId17"/>
    <p:sldId id="317" r:id="rId18"/>
    <p:sldId id="309" r:id="rId19"/>
    <p:sldId id="323" r:id="rId20"/>
    <p:sldId id="326" r:id="rId21"/>
    <p:sldId id="318" r:id="rId22"/>
    <p:sldId id="321" r:id="rId23"/>
    <p:sldId id="310" r:id="rId24"/>
    <p:sldId id="258" r:id="rId25"/>
    <p:sldId id="325" r:id="rId26"/>
    <p:sldId id="319" r:id="rId27"/>
    <p:sldId id="303" r:id="rId28"/>
    <p:sldId id="301" r:id="rId29"/>
    <p:sldId id="302" r:id="rId30"/>
  </p:sldIdLst>
  <p:sldSz cx="9144000" cy="6858000" type="screen4x3"/>
  <p:notesSz cx="6807200" cy="9939338"/>
  <p:defaultTextStyle>
    <a:defPPr>
      <a:defRPr lang="en-AU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0E7D60"/>
    <a:srgbClr val="0E5F7E"/>
    <a:srgbClr val="010000"/>
    <a:srgbClr val="0095C1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0323" autoAdjust="0"/>
  </p:normalViewPr>
  <p:slideViewPr>
    <p:cSldViewPr snapToGrid="0" snapToObjects="1" showGuides="1">
      <p:cViewPr varScale="1">
        <p:scale>
          <a:sx n="85" d="100"/>
          <a:sy n="85" d="100"/>
        </p:scale>
        <p:origin x="-78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60B32C42-99BE-4504-91F8-1DF4C4306912}" type="datetime1">
              <a:rPr lang="en-AU" altLang="en-US"/>
              <a:pPr/>
              <a:t>2016-03-22</a:t>
            </a:fld>
            <a:endParaRPr lang="en-AU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40A79147-822B-46AB-A8EC-E733A2ABB0D3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468773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787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AU" alt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5838" y="0"/>
            <a:ext cx="2949787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6BD401DC-5A2B-4A32-89B4-66912C86C748}" type="datetime1">
              <a:rPr lang="en-AU" altLang="en-US"/>
              <a:pPr/>
              <a:t>2016-03-22</a:t>
            </a:fld>
            <a:endParaRPr lang="en-AU" altLang="en-US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5700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6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  <a:p>
            <a:pPr lvl="4"/>
            <a:r>
              <a:rPr lang="en-AU" altLang="en-US" smtClean="0"/>
              <a:t>Fifth level</a:t>
            </a:r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646"/>
            <a:ext cx="2949787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AU" altLang="en-US"/>
          </a:p>
        </p:txBody>
      </p:sp>
      <p:sp>
        <p:nvSpPr>
          <p:cNvPr id="56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5838" y="9440646"/>
            <a:ext cx="2949787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FE4ABCC8-FCC5-43D6-992C-D034ECADD019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1055005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APS0  PS17</a:t>
            </a:r>
          </a:p>
          <a:p>
            <a:r>
              <a:rPr lang="en-AU" dirty="0" smtClean="0"/>
              <a:t>APS1  PS24</a:t>
            </a:r>
          </a:p>
          <a:p>
            <a:r>
              <a:rPr lang="en-AU" dirty="0" smtClean="0"/>
              <a:t>APS2  PS32</a:t>
            </a:r>
          </a:p>
          <a:p>
            <a:r>
              <a:rPr lang="en-AU" dirty="0" smtClean="0"/>
              <a:t>APS3  PS37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ABCC8-FCC5-43D6-992C-D034ECADD019}" type="slidenum">
              <a:rPr lang="en-AU" altLang="en-US" smtClean="0"/>
              <a:pPr/>
              <a:t>9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175451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ABCC8-FCC5-43D6-992C-D034ECADD019}" type="slidenum">
              <a:rPr lang="en-AU" altLang="en-US" smtClean="0"/>
              <a:pPr/>
              <a:t>10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474930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GE: 24 members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ABCC8-FCC5-43D6-992C-D034ECADD019}" type="slidenum">
              <a:rPr lang="en-AU" altLang="en-US" smtClean="0"/>
              <a:pPr/>
              <a:t>11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575024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 txBox="1">
            <a:spLocks noGrp="1" noChangeArrowheads="1"/>
          </p:cNvSpPr>
          <p:nvPr/>
        </p:nvSpPr>
        <p:spPr bwMode="auto">
          <a:xfrm>
            <a:off x="3857950" y="9443012"/>
            <a:ext cx="2949251" cy="496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318" tIns="46159" rIns="92318" bIns="46159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BEC5F301-CEAB-4FAB-B727-F1DD80A20AE8}" type="slidenum">
              <a:rPr lang="en-AU" sz="1200">
                <a:latin typeface="Times New Roman" pitchFamily="18" charset="0"/>
              </a:rPr>
              <a:pPr algn="r" eaLnBrk="1" hangingPunct="1"/>
              <a:t>18</a:t>
            </a:fld>
            <a:endParaRPr lang="en-AU" sz="1200">
              <a:latin typeface="Times New Roman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lvl="1"/>
            <a:endParaRPr lang="en-US" smtClean="0"/>
          </a:p>
          <a:p>
            <a:pPr eaLnBrk="1" hangingPunct="1"/>
            <a:r>
              <a:rPr lang="en-US" smtClean="0"/>
              <a:t>"Uncertainty" – where does regional model fit between increasingly high-resolution global, and the city-based / on-demand very high-resolution systems ???  Can no longer rely on UKMO "NAE" model as a base.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"access-r" (blue) = operational system (R1)</a:t>
            </a:r>
          </a:p>
          <a:p>
            <a:pPr eaLnBrk="1" hangingPunct="1"/>
            <a:r>
              <a:rPr lang="en-US" smtClean="0"/>
              <a:t>"r2t3" (red) = trial APS2 ACCESS-R (R2) system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Mslp to left, screen-temperature to right. Be careful of the vertical-scales R2-Tscr has worse bias, but difference is small!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FC = forecast only</a:t>
            </a:r>
          </a:p>
          <a:p>
            <a:r>
              <a:rPr lang="en-US" baseline="0" dirty="0" err="1" smtClean="0"/>
              <a:t>Hy</a:t>
            </a:r>
            <a:r>
              <a:rPr lang="en-US" baseline="0" dirty="0" smtClean="0"/>
              <a:t> </a:t>
            </a:r>
            <a:r>
              <a:rPr lang="en-US" baseline="0" dirty="0" smtClean="0"/>
              <a:t>= Hybrid </a:t>
            </a:r>
            <a:r>
              <a:rPr lang="en-US" baseline="0" dirty="0" smtClean="0"/>
              <a:t>VAR.</a:t>
            </a:r>
          </a:p>
          <a:p>
            <a:r>
              <a:rPr lang="en-US" baseline="0" dirty="0" err="1" smtClean="0"/>
              <a:t>En</a:t>
            </a:r>
            <a:r>
              <a:rPr lang="en-US" baseline="0" dirty="0" smtClean="0"/>
              <a:t> = Ensemble VAR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9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4650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Placeholder 1"/>
          <p:cNvSpPr>
            <a:spLocks noGrp="1"/>
          </p:cNvSpPr>
          <p:nvPr>
            <p:ph type="ctrTitle"/>
          </p:nvPr>
        </p:nvSpPr>
        <p:spPr>
          <a:xfrm>
            <a:off x="614363" y="1539875"/>
            <a:ext cx="7916862" cy="719138"/>
          </a:xfrm>
        </p:spPr>
        <p:txBody>
          <a:bodyPr/>
          <a:lstStyle>
            <a:lvl1pPr algn="l">
              <a:defRPr smtClean="0">
                <a:latin typeface="Arial" charset="0"/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  <a:endParaRPr lang="en-AU" altLang="en-US" noProof="0" smtClean="0"/>
          </a:p>
        </p:txBody>
      </p:sp>
      <p:sp>
        <p:nvSpPr>
          <p:cNvPr id="18435" name="Text Placeholder 2"/>
          <p:cNvSpPr>
            <a:spLocks noGrp="1"/>
          </p:cNvSpPr>
          <p:nvPr>
            <p:ph type="subTitle" idx="1"/>
          </p:nvPr>
        </p:nvSpPr>
        <p:spPr>
          <a:xfrm>
            <a:off x="614363" y="2312988"/>
            <a:ext cx="7916862" cy="719137"/>
          </a:xfrm>
        </p:spPr>
        <p:txBody>
          <a:bodyPr/>
          <a:lstStyle>
            <a:lvl1pPr marL="0" indent="0">
              <a:buFontTx/>
              <a:buNone/>
              <a:defRPr sz="1800" smtClean="0">
                <a:latin typeface="Arial" charset="0"/>
              </a:defRPr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  <a:endParaRPr lang="en-AU" altLang="en-US" noProof="0" smtClean="0"/>
          </a:p>
        </p:txBody>
      </p:sp>
      <p:pic>
        <p:nvPicPr>
          <p:cNvPr id="18437" name="Picture 7" descr="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9738"/>
            <a:ext cx="1346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37261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75668"/>
            <a:ext cx="2057400" cy="41504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75668"/>
            <a:ext cx="6019800" cy="4150495"/>
          </a:xfrm>
        </p:spPr>
        <p:txBody>
          <a:bodyPr vert="eaVert"/>
          <a:lstStyle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49280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175" y="111125"/>
            <a:ext cx="7233544" cy="7556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70175" y="1252539"/>
            <a:ext cx="4044690" cy="5056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29136" y="1252538"/>
            <a:ext cx="4044690" cy="2451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29136" y="3856038"/>
            <a:ext cx="4044690" cy="2452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687867" y="6423025"/>
            <a:ext cx="718950" cy="3238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1" charset="0"/>
                <a:ea typeface="Arial" pitchFamily="-1" charset="0"/>
                <a:cs typeface="Arial" pitchFamily="-1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5414" y="6423025"/>
            <a:ext cx="718950" cy="323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6C6B486-426D-4B30-8284-F909A9A7E52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727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87513" y="6423025"/>
            <a:ext cx="719137" cy="323850"/>
          </a:xfrm>
          <a:prstGeom prst="rect">
            <a:avLst/>
          </a:prstGeom>
        </p:spPr>
        <p:txBody>
          <a:bodyPr/>
          <a:lstStyle/>
          <a:p>
            <a:fld id="{731C0979-79FA-4E70-A467-02BE4118B8DB}" type="datetimeFigureOut">
              <a:rPr lang="en-AU" smtClean="0"/>
              <a:t>2016-03-22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5138" y="6423025"/>
            <a:ext cx="719137" cy="323850"/>
          </a:xfrm>
          <a:prstGeom prst="rect">
            <a:avLst/>
          </a:prstGeom>
        </p:spPr>
        <p:txBody>
          <a:bodyPr/>
          <a:lstStyle/>
          <a:p>
            <a:fld id="{64C51F5C-221A-4E66-9EC9-A5C0BA75266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6686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1430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48809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9287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1600200"/>
            <a:ext cx="4241800" cy="5038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43388" cy="5038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1627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20487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764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910" y="274638"/>
            <a:ext cx="653089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None/>
              <a:defRPr/>
            </a:lvl1pPr>
            <a:lvl2pPr>
              <a:buFont typeface="Arial"/>
              <a:buChar char="•"/>
              <a:defRPr/>
            </a:lvl2pPr>
            <a:lvl3pPr>
              <a:buFont typeface="Lucida Grande"/>
              <a:buChar char="−"/>
              <a:defRPr/>
            </a:lvl3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24456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03905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176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17491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36650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274638"/>
            <a:ext cx="2159000" cy="63642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" y="274638"/>
            <a:ext cx="6326188" cy="63642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0866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4ADFFC-BAD6-4B8C-AE55-568573B5BE10}" type="slidenum">
              <a:rPr lang="en-AU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059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419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68"/>
            <a:ext cx="4038600" cy="41504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68"/>
            <a:ext cx="4038600" cy="41504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86401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75668"/>
            <a:ext cx="4040188" cy="321439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0E5F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15429"/>
            <a:ext cx="4040188" cy="35107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75668"/>
            <a:ext cx="4041775" cy="321439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0E5F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15429"/>
            <a:ext cx="4041775" cy="35107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05202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9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71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96880"/>
            <a:ext cx="5111750" cy="42292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buNone/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96880"/>
            <a:ext cx="3008313" cy="42292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5825" y="274638"/>
            <a:ext cx="65309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40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967829"/>
            <a:ext cx="5486400" cy="339950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97709"/>
            <a:ext cx="5486400" cy="8048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5825" y="274638"/>
            <a:ext cx="65309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71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20875" y="274638"/>
            <a:ext cx="69945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AU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54000" y="1968500"/>
            <a:ext cx="8637588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</p:txBody>
      </p:sp>
      <p:pic>
        <p:nvPicPr>
          <p:cNvPr id="1029" name="Picture 7" descr="logo.eps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1" y="120867"/>
            <a:ext cx="884583" cy="642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44" r:id="rId2"/>
    <p:sldLayoutId id="2147483743" r:id="rId3"/>
    <p:sldLayoutId id="2147483742" r:id="rId4"/>
    <p:sldLayoutId id="2147483741" r:id="rId5"/>
    <p:sldLayoutId id="2147483740" r:id="rId6"/>
    <p:sldLayoutId id="2147483739" r:id="rId7"/>
    <p:sldLayoutId id="2147483738" r:id="rId8"/>
    <p:sldLayoutId id="2147483737" r:id="rId9"/>
    <p:sldLayoutId id="2147483736" r:id="rId10"/>
    <p:sldLayoutId id="2147483735" r:id="rId11"/>
    <p:sldLayoutId id="2147483757" r:id="rId12"/>
    <p:sldLayoutId id="2147483760" r:id="rId13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E5F7E"/>
          </a:solidFill>
          <a:latin typeface="Arial"/>
          <a:ea typeface="ＭＳ Ｐゴシック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1" fontAlgn="t" hangingPunct="1">
        <a:spcBef>
          <a:spcPct val="30000"/>
        </a:spcBef>
        <a:spcAft>
          <a:spcPct val="30000"/>
        </a:spcAft>
        <a:buChar char="•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1pPr>
      <a:lvl2pPr marL="742950" indent="-285750" algn="l" rtl="0" eaLnBrk="1" fontAlgn="t" hangingPunct="1">
        <a:spcBef>
          <a:spcPct val="15000"/>
        </a:spcBef>
        <a:spcAft>
          <a:spcPct val="15000"/>
        </a:spcAft>
        <a:buFont typeface="Arial" charset="0"/>
        <a:buChar char="–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2pPr>
      <a:lvl3pPr marL="1143000" indent="-228600" algn="l" rtl="0" eaLnBrk="1" fontAlgn="t" hangingPunct="1">
        <a:spcBef>
          <a:spcPct val="15000"/>
        </a:spcBef>
        <a:spcAft>
          <a:spcPct val="15000"/>
        </a:spcAft>
        <a:buChar char="•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3pPr>
      <a:lvl4pPr marL="1600200" indent="-228600" algn="l" rtl="0" eaLnBrk="1" fontAlgn="t" hangingPunct="1">
        <a:spcBef>
          <a:spcPct val="15000"/>
        </a:spcBef>
        <a:spcAft>
          <a:spcPct val="15000"/>
        </a:spcAft>
        <a:buChar char="–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274638"/>
            <a:ext cx="863758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title style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00200"/>
            <a:ext cx="8637588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  <a:p>
            <a:pPr lvl="4"/>
            <a:r>
              <a:rPr lang="en-AU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400">
          <a:solidFill>
            <a:srgbClr val="666666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Symbol" pitchFamily="18" charset="2"/>
        <a:buChar char="·"/>
        <a:defRPr sz="2400">
          <a:solidFill>
            <a:srgbClr val="666666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1385888"/>
            <a:ext cx="8204200" cy="4922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073650" y="6423025"/>
            <a:ext cx="32385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rgbClr val="006F93"/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AU" dirty="0">
              <a:latin typeface="Arial"/>
              <a:ea typeface="+mn-ea"/>
            </a:endParaRPr>
          </a:p>
        </p:txBody>
      </p:sp>
      <p:sp>
        <p:nvSpPr>
          <p:cNvPr id="1067" name="Rectangle 4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87513" y="6423025"/>
            <a:ext cx="71913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/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025D534D-0ABC-48C1-B647-00CECD8194E6}" type="datetimeFigureOut">
              <a:rPr lang="en-AU" smtClean="0">
                <a:solidFill>
                  <a:srgbClr val="000000"/>
                </a:solidFill>
                <a:latin typeface="Arial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2016-03-22</a:t>
            </a:fld>
            <a:endParaRPr lang="en-AU" dirty="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1068" name="Rectangle 4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5138" y="6423025"/>
            <a:ext cx="71913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006F93"/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8B4ADFFC-BAD6-4B8C-AE55-568573B5BE10}" type="slidenum">
              <a:rPr lang="en-AU" smtClean="0">
                <a:latin typeface="Arial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AU" dirty="0">
              <a:latin typeface="Arial"/>
              <a:ea typeface="+mn-ea"/>
            </a:endParaRPr>
          </a:p>
        </p:txBody>
      </p:sp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9900" y="111125"/>
            <a:ext cx="7234238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AU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6F93"/>
          </a:solidFill>
          <a:latin typeface="+mn-lt"/>
          <a:ea typeface="+mn-ea"/>
          <a:cs typeface="+mn-cs"/>
        </a:defRPr>
      </a:lvl1pPr>
      <a:lvl2pPr marL="538163" indent="-1778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2pPr>
      <a:lvl3pPr marL="893763" indent="-176213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257300" indent="-1809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4pPr>
      <a:lvl5pPr marL="1617663" indent="-1809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2074863" indent="-1809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532063" indent="-1809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989263" indent="-1809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446463" indent="-1809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8" name="Rectang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 smtClean="0"/>
              <a:t>Introduction to ACCESS NWP</a:t>
            </a:r>
            <a:endParaRPr lang="en-US" altLang="en-US" dirty="0"/>
          </a:p>
        </p:txBody>
      </p:sp>
      <p:pic>
        <p:nvPicPr>
          <p:cNvPr id="64516" name="Picture 4" descr="Placeholder_sk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38475"/>
            <a:ext cx="9142413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12775" y="3189288"/>
            <a:ext cx="7916862" cy="3519737"/>
          </a:xfrm>
        </p:spPr>
        <p:txBody>
          <a:bodyPr/>
          <a:lstStyle/>
          <a:p>
            <a:r>
              <a:rPr lang="en-AU" dirty="0" smtClean="0"/>
              <a:t>Chris Tingwell</a:t>
            </a:r>
          </a:p>
          <a:p>
            <a:r>
              <a:rPr lang="en-AU" sz="1200" dirty="0" smtClean="0"/>
              <a:t>Bureau of Meteorology R&amp;D Branch</a:t>
            </a:r>
            <a:r>
              <a:rPr lang="en-AU" sz="1200" dirty="0"/>
              <a:t/>
            </a:r>
            <a:br>
              <a:rPr lang="en-AU" sz="1200" dirty="0"/>
            </a:br>
            <a:r>
              <a:rPr lang="en-AU" sz="1200" dirty="0" smtClean="0"/>
              <a:t>Earth </a:t>
            </a:r>
            <a:r>
              <a:rPr lang="en-AU" sz="1200" dirty="0" smtClean="0"/>
              <a:t>Systems Modelling Program</a:t>
            </a:r>
            <a:r>
              <a:rPr lang="en-AU" sz="1200" dirty="0"/>
              <a:t/>
            </a:r>
            <a:br>
              <a:rPr lang="en-AU" sz="1200" dirty="0"/>
            </a:br>
            <a:r>
              <a:rPr lang="en-AU" sz="1200" dirty="0" smtClean="0"/>
              <a:t>Data Assimilation Team</a:t>
            </a:r>
          </a:p>
          <a:p>
            <a:endParaRPr lang="en-AU" sz="1200" dirty="0"/>
          </a:p>
          <a:p>
            <a:r>
              <a:rPr lang="en-AU" sz="1000" dirty="0" smtClean="0"/>
              <a:t>ACCESS Users Training Workshop March 23</a:t>
            </a:r>
            <a:r>
              <a:rPr lang="en-AU" sz="1000" baseline="30000" dirty="0" smtClean="0"/>
              <a:t>rd</a:t>
            </a:r>
            <a:r>
              <a:rPr lang="en-AU" sz="1000" dirty="0" smtClean="0"/>
              <a:t> 2016</a:t>
            </a:r>
          </a:p>
          <a:p>
            <a:endParaRPr lang="en-AU" sz="1000" dirty="0"/>
          </a:p>
          <a:p>
            <a:endParaRPr lang="en-AU" sz="1000" dirty="0" smtClean="0"/>
          </a:p>
          <a:p>
            <a:endParaRPr lang="en-AU" sz="1000" dirty="0"/>
          </a:p>
          <a:p>
            <a:endParaRPr lang="en-AU" sz="1000" dirty="0" smtClean="0"/>
          </a:p>
          <a:p>
            <a:endParaRPr lang="en-AU" sz="1000" dirty="0"/>
          </a:p>
          <a:p>
            <a:endParaRPr lang="en-AU" sz="1000" dirty="0" smtClean="0"/>
          </a:p>
          <a:p>
            <a:endParaRPr lang="en-AU" sz="1000" dirty="0"/>
          </a:p>
          <a:p>
            <a:endParaRPr lang="en-AU" sz="1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059" y="153451"/>
            <a:ext cx="6994525" cy="1143000"/>
          </a:xfrm>
        </p:spPr>
        <p:txBody>
          <a:bodyPr/>
          <a:lstStyle/>
          <a:p>
            <a:r>
              <a:rPr lang="en-AU" sz="2800" dirty="0">
                <a:solidFill>
                  <a:srgbClr val="666666"/>
                </a:solidFill>
              </a:rPr>
              <a:t>ACCESS: APS1 </a:t>
            </a:r>
            <a:r>
              <a:rPr lang="en-AU" sz="2800" dirty="0">
                <a:solidFill>
                  <a:srgbClr val="666666"/>
                </a:solidFill>
                <a:sym typeface="Symbol"/>
              </a:rPr>
              <a:t></a:t>
            </a:r>
            <a:r>
              <a:rPr lang="en-AU" sz="2800" dirty="0" smtClean="0">
                <a:solidFill>
                  <a:srgbClr val="666666"/>
                </a:solidFill>
              </a:rPr>
              <a:t> </a:t>
            </a:r>
            <a:r>
              <a:rPr lang="en-AU" sz="2800" dirty="0">
                <a:solidFill>
                  <a:srgbClr val="666666"/>
                </a:solidFill>
              </a:rPr>
              <a:t>APS2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465138" y="6423025"/>
            <a:ext cx="719137" cy="323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CEFFE64-B87E-4EA7-9B85-F3DA1DC1DEC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928" y="1260227"/>
            <a:ext cx="73152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173525"/>
              </p:ext>
            </p:extLst>
          </p:nvPr>
        </p:nvGraphicFramePr>
        <p:xfrm>
          <a:off x="6931469" y="2477798"/>
          <a:ext cx="1297118" cy="3511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559"/>
                <a:gridCol w="648559"/>
              </a:tblGrid>
              <a:tr h="58523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APS1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5852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40</a:t>
                      </a:r>
                      <a:endParaRPr lang="en-US" b="1" dirty="0"/>
                    </a:p>
                  </a:txBody>
                  <a:tcPr anchor="ctr"/>
                </a:tc>
              </a:tr>
              <a:tr h="5852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-</a:t>
                      </a:r>
                      <a:endParaRPr lang="en-US" b="1" dirty="0"/>
                    </a:p>
                  </a:txBody>
                  <a:tcPr anchor="ctr"/>
                </a:tc>
              </a:tr>
              <a:tr h="5852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12</a:t>
                      </a:r>
                      <a:endParaRPr lang="en-US" b="1" dirty="0"/>
                    </a:p>
                  </a:txBody>
                  <a:tcPr anchor="ctr"/>
                </a:tc>
              </a:tr>
              <a:tr h="5852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12</a:t>
                      </a:r>
                      <a:endParaRPr lang="en-US" b="1" dirty="0"/>
                    </a:p>
                  </a:txBody>
                  <a:tcPr anchor="ctr"/>
                </a:tc>
              </a:tr>
              <a:tr h="5852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90933" y="1999476"/>
            <a:ext cx="162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Grid size (km)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85533" y="1635830"/>
            <a:ext cx="1891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70 vertical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2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066" y="150278"/>
            <a:ext cx="6994525" cy="1143000"/>
          </a:xfrm>
        </p:spPr>
        <p:txBody>
          <a:bodyPr/>
          <a:lstStyle/>
          <a:p>
            <a:r>
              <a:rPr lang="en-AU" sz="2800" dirty="0">
                <a:solidFill>
                  <a:srgbClr val="666666"/>
                </a:solidFill>
              </a:rPr>
              <a:t>ACCESS: APS1 </a:t>
            </a:r>
            <a:r>
              <a:rPr lang="en-AU" sz="2800" dirty="0">
                <a:solidFill>
                  <a:srgbClr val="666666"/>
                </a:solidFill>
                <a:sym typeface="Symbol"/>
              </a:rPr>
              <a:t></a:t>
            </a:r>
            <a:r>
              <a:rPr lang="en-AU" sz="2800" dirty="0" smtClean="0">
                <a:solidFill>
                  <a:srgbClr val="666666"/>
                </a:solidFill>
              </a:rPr>
              <a:t> </a:t>
            </a:r>
            <a:r>
              <a:rPr lang="en-AU" sz="2800" dirty="0">
                <a:solidFill>
                  <a:srgbClr val="666666"/>
                </a:solidFill>
              </a:rPr>
              <a:t>APS2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465138" y="6423025"/>
            <a:ext cx="719137" cy="323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CEFFE64-B87E-4EA7-9B85-F3DA1DC1DEC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928" y="1260227"/>
            <a:ext cx="73152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891228"/>
              </p:ext>
            </p:extLst>
          </p:nvPr>
        </p:nvGraphicFramePr>
        <p:xfrm>
          <a:off x="6931469" y="2477798"/>
          <a:ext cx="1945677" cy="3511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559"/>
                <a:gridCol w="648559"/>
                <a:gridCol w="648559"/>
              </a:tblGrid>
              <a:tr h="58523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APS1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APS2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5852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5852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-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60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5852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5852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5852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1.5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90933" y="1999476"/>
            <a:ext cx="162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Grid size (km)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83406" y="1640418"/>
            <a:ext cx="1891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70 vertical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54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175" y="147638"/>
            <a:ext cx="6994525" cy="1143000"/>
          </a:xfrm>
        </p:spPr>
        <p:txBody>
          <a:bodyPr/>
          <a:lstStyle/>
          <a:p>
            <a:r>
              <a:rPr lang="en-AU" sz="2800" dirty="0">
                <a:solidFill>
                  <a:srgbClr val="666666"/>
                </a:solidFill>
              </a:rPr>
              <a:t>ACCESS: APS1 </a:t>
            </a:r>
            <a:r>
              <a:rPr lang="en-AU" sz="2800" dirty="0" smtClean="0">
                <a:solidFill>
                  <a:srgbClr val="666666"/>
                </a:solidFill>
                <a:sym typeface="Symbol"/>
              </a:rPr>
              <a:t></a:t>
            </a:r>
            <a:r>
              <a:rPr lang="en-AU" sz="2800" dirty="0" smtClean="0">
                <a:solidFill>
                  <a:srgbClr val="666666"/>
                </a:solidFill>
              </a:rPr>
              <a:t> </a:t>
            </a:r>
            <a:r>
              <a:rPr lang="en-AU" sz="2800" dirty="0">
                <a:solidFill>
                  <a:srgbClr val="666666"/>
                </a:solidFill>
              </a:rPr>
              <a:t>APS2</a:t>
            </a:r>
          </a:p>
        </p:txBody>
      </p:sp>
      <p:graphicFrame>
        <p:nvGraphicFramePr>
          <p:cNvPr id="4" name="Group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7998211"/>
              </p:ext>
            </p:extLst>
          </p:nvPr>
        </p:nvGraphicFramePr>
        <p:xfrm>
          <a:off x="147278" y="1017917"/>
          <a:ext cx="7635421" cy="5091885"/>
        </p:xfrm>
        <a:graphic>
          <a:graphicData uri="http://schemas.openxmlformats.org/drawingml/2006/table">
            <a:tbl>
              <a:tblPr/>
              <a:tblGrid>
                <a:gridCol w="796499"/>
                <a:gridCol w="3419461"/>
                <a:gridCol w="3419461"/>
              </a:tblGrid>
              <a:tr h="933756">
                <a:tc rowSpan="5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APS1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Surface: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synops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, ships, buoys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Sondes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, wind profilers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Aircraft: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AIREPS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,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AMDARS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899160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Satellite observations (1)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Wind: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Scatterometer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surface winds (ASCAT),  AMVs from GEOS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&amp;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POES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GNSS-RO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:  bending angle observations</a:t>
                      </a: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84073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Satellite observations (1I):  IR and MW radiances </a:t>
                      </a: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45056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Platform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Instrument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264920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sng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Gill Sans MT" pitchFamily="-1" charset="0"/>
                        </a:rPr>
                        <a:t>NOAA-16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sng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Gill Sans MT" pitchFamily="-1" charset="0"/>
                        </a:rPr>
                        <a:t>NOAA-17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NOAA-18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NOAA-19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MetOp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-A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EOS: Aqua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sngStrike" cap="none" normalizeH="0" baseline="0" dirty="0" smtClean="0">
                          <a:ln>
                            <a:noFill/>
                          </a:ln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Gill Sans MT" pitchFamily="-1" charset="0"/>
                        </a:rPr>
                        <a:t>AMSU-A/B  + HIRS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sngStrike" cap="none" normalizeH="0" baseline="0" dirty="0" smtClean="0">
                          <a:ln>
                            <a:noFill/>
                          </a:ln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Gill Sans MT" pitchFamily="-1" charset="0"/>
                        </a:rPr>
                        <a:t>AMSU-B  + HIRS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AMSU-A/B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latin typeface="Gill Sans MT" pitchFamily="-1" charset="0"/>
                        </a:rPr>
                        <a:t>+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BBBBBB"/>
                          </a:solidFill>
                          <a:effectLst/>
                          <a:latin typeface="Gill Sans MT" pitchFamily="-1" charset="0"/>
                        </a:rPr>
                        <a:t> </a:t>
                      </a:r>
                      <a:r>
                        <a:rPr kumimoji="0" lang="en-US" sz="1600" b="0" i="0" u="none" strike="sngStrike" cap="none" normalizeH="0" baseline="0" dirty="0" smtClean="0">
                          <a:ln>
                            <a:noFill/>
                          </a:ln>
                          <a:solidFill>
                            <a:srgbClr val="BBBBBB"/>
                          </a:solidFill>
                          <a:effectLst/>
                          <a:latin typeface="Gill Sans MT" pitchFamily="-1" charset="0"/>
                        </a:rPr>
                        <a:t>HIRS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AMSU-A/B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BBBBBB"/>
                          </a:solidFill>
                          <a:effectLst/>
                          <a:latin typeface="Gill Sans MT" pitchFamily="-1" charset="0"/>
                        </a:rPr>
                        <a:t>+ </a:t>
                      </a:r>
                      <a:r>
                        <a:rPr kumimoji="0" lang="en-US" sz="1600" b="0" i="0" u="none" strike="sngStrike" cap="none" normalizeH="0" baseline="0" dirty="0" smtClean="0">
                          <a:ln>
                            <a:noFill/>
                          </a:ln>
                          <a:solidFill>
                            <a:srgbClr val="BBBBBB"/>
                          </a:solidFill>
                          <a:effectLst/>
                          <a:latin typeface="Gill Sans MT" pitchFamily="-1" charset="0"/>
                        </a:rPr>
                        <a:t>HIRS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AMSU-A/B HIRS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IASI (138 channels)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AIRS (48 channels) (old instrument)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9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175" y="147638"/>
            <a:ext cx="6994525" cy="1143000"/>
          </a:xfrm>
        </p:spPr>
        <p:txBody>
          <a:bodyPr/>
          <a:lstStyle/>
          <a:p>
            <a:r>
              <a:rPr lang="en-AU" sz="2800" dirty="0">
                <a:solidFill>
                  <a:srgbClr val="666666"/>
                </a:solidFill>
              </a:rPr>
              <a:t>ACCESS: APS1 </a:t>
            </a:r>
            <a:r>
              <a:rPr lang="en-AU" sz="2800" dirty="0" smtClean="0">
                <a:solidFill>
                  <a:srgbClr val="666666"/>
                </a:solidFill>
                <a:sym typeface="Symbol"/>
              </a:rPr>
              <a:t></a:t>
            </a:r>
            <a:r>
              <a:rPr lang="en-AU" sz="2800" dirty="0" smtClean="0">
                <a:solidFill>
                  <a:srgbClr val="666666"/>
                </a:solidFill>
              </a:rPr>
              <a:t> </a:t>
            </a:r>
            <a:r>
              <a:rPr lang="en-AU" sz="2800" dirty="0">
                <a:solidFill>
                  <a:srgbClr val="666666"/>
                </a:solidFill>
              </a:rPr>
              <a:t>APS2</a:t>
            </a:r>
          </a:p>
        </p:txBody>
      </p:sp>
      <p:graphicFrame>
        <p:nvGraphicFramePr>
          <p:cNvPr id="4" name="Group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9319267"/>
              </p:ext>
            </p:extLst>
          </p:nvPr>
        </p:nvGraphicFramePr>
        <p:xfrm>
          <a:off x="147278" y="1017917"/>
          <a:ext cx="7635421" cy="5091885"/>
        </p:xfrm>
        <a:graphic>
          <a:graphicData uri="http://schemas.openxmlformats.org/drawingml/2006/table">
            <a:tbl>
              <a:tblPr/>
              <a:tblGrid>
                <a:gridCol w="796499"/>
                <a:gridCol w="3419461"/>
                <a:gridCol w="3419461"/>
              </a:tblGrid>
              <a:tr h="933756">
                <a:tc rowSpan="5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APS2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ill Sans MT" pitchFamily="-1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Surface: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synops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, ships, buoys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Sondes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,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extra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wind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profilers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Aircraft: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AIREPS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,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AMDARS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899160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Satellite observations (1)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Wind: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Scatterometer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surface winds (ASCAT),  AMVs from GEOS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&amp;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POES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GNSS-RO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:  bending angle observations</a:t>
                      </a: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84073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Satellite observations (1I):  IR and MW radiances   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reduced thinning</a:t>
                      </a: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45056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Platform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Instrument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64920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NOAA-18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NOAA-19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MetOp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-A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MetOp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-B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-1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EOS: Aqua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Suomi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-NPP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ill Sans MT" pitchFamily="-1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MTSAT-2 / Himawari-8</a:t>
                      </a: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AMSU-A/B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AMSU-A/B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AMSU-A/B  + HIRS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IASI (138 channels)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AMSU-A/B  + HIRS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IASI (138 channels)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AIRS  (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139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-1" charset="0"/>
                        </a:rPr>
                        <a:t> channels)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CrIS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 (134 channels)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ATMS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Clear 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ill Sans MT" pitchFamily="-1" charset="0"/>
                        </a:rPr>
                        <a:t>Sky Radiances / AMVs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ill Sans MT" pitchFamily="-1" charset="0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44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532" y="-102588"/>
            <a:ext cx="6994525" cy="616449"/>
          </a:xfrm>
        </p:spPr>
        <p:txBody>
          <a:bodyPr/>
          <a:lstStyle/>
          <a:p>
            <a:r>
              <a:rPr lang="en-AU" sz="2400" dirty="0" smtClean="0">
                <a:solidFill>
                  <a:srgbClr val="666666"/>
                </a:solidFill>
              </a:rPr>
              <a:t>Global Observation Coverage: APS2 ACCESS-G</a:t>
            </a:r>
            <a:endParaRPr lang="en-AU" sz="2400" dirty="0">
              <a:solidFill>
                <a:srgbClr val="6666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48" y="306"/>
            <a:ext cx="960633" cy="9823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6" name="Group 5"/>
          <p:cNvGrpSpPr/>
          <p:nvPr/>
        </p:nvGrpSpPr>
        <p:grpSpPr>
          <a:xfrm>
            <a:off x="524309" y="395983"/>
            <a:ext cx="8017281" cy="6346011"/>
            <a:chOff x="237701" y="395983"/>
            <a:chExt cx="8017281" cy="692056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36" y="395984"/>
              <a:ext cx="2609850" cy="1781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686" y="395983"/>
              <a:ext cx="2628900" cy="1781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6586" y="404671"/>
              <a:ext cx="2609850" cy="1781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311" y="2102142"/>
              <a:ext cx="2619375" cy="179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0499" y="2108492"/>
              <a:ext cx="2609850" cy="1781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5607" y="2114004"/>
              <a:ext cx="2619375" cy="1790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101" y="3811255"/>
              <a:ext cx="2609850" cy="1781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9951" y="3811255"/>
              <a:ext cx="2619375" cy="177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4584" y="3809670"/>
              <a:ext cx="2609850" cy="1781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701" y="5499500"/>
              <a:ext cx="2762250" cy="1801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9951" y="5525850"/>
              <a:ext cx="2609850" cy="1790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1" name="Picture 1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4584" y="5529215"/>
              <a:ext cx="2590800" cy="177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3741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Adjoint</a:t>
            </a:r>
            <a:r>
              <a:rPr lang="en-A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-based Forecast Sensitivity to Observations (FSO</a:t>
            </a:r>
            <a:r>
              <a:rPr lang="en-A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A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79512" y="1633583"/>
            <a:ext cx="5853113" cy="3065152"/>
            <a:chOff x="179512" y="2294009"/>
            <a:chExt cx="5853113" cy="306515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08" b="9329"/>
            <a:stretch/>
          </p:blipFill>
          <p:spPr bwMode="auto">
            <a:xfrm>
              <a:off x="179512" y="2294009"/>
              <a:ext cx="5853113" cy="30206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2524954" y="3243798"/>
              <a:ext cx="60144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sz="1200" b="1" dirty="0"/>
                <a:t>M</a:t>
              </a:r>
              <a:r>
                <a:rPr lang="en-AU" sz="1200" b="1" dirty="0" smtClean="0"/>
                <a:t>odel</a:t>
              </a:r>
              <a:endParaRPr lang="en-AU" sz="12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33518" y="3755788"/>
              <a:ext cx="60144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sz="1200" b="1" dirty="0"/>
                <a:t>M</a:t>
              </a:r>
              <a:r>
                <a:rPr lang="en-AU" sz="1200" b="1" dirty="0" smtClean="0"/>
                <a:t>odel</a:t>
              </a:r>
              <a:endParaRPr lang="en-AU" sz="12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34241" y="5082162"/>
              <a:ext cx="110017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sz="1200" b="1" dirty="0" err="1" smtClean="0"/>
                <a:t>Adjoint</a:t>
              </a:r>
              <a:r>
                <a:rPr lang="en-AU" sz="1200" b="1" dirty="0" smtClean="0"/>
                <a:t> model</a:t>
              </a:r>
              <a:endParaRPr lang="en-AU" sz="1200" b="1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926270" y="1463077"/>
            <a:ext cx="29572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Significant new technique in which the forecast error reduction in (say) a 24 hour forecast due to data assimilation can be split up and attributed to </a:t>
            </a:r>
            <a:r>
              <a:rPr lang="en-AU" i="1" dirty="0" smtClean="0"/>
              <a:t>each individual observation</a:t>
            </a:r>
            <a:r>
              <a:rPr lang="en-AU" dirty="0" smtClean="0"/>
              <a:t>.</a:t>
            </a:r>
          </a:p>
          <a:p>
            <a:endParaRPr lang="en-AU" dirty="0"/>
          </a:p>
          <a:p>
            <a:r>
              <a:rPr lang="en-AU" dirty="0" smtClean="0"/>
              <a:t>Over several weeks,  the reduction of forecast error due to observing systems, instruments, groups of observations etc. can be aggregated and compared.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7523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1058958"/>
            <a:ext cx="5753100" cy="474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89821" y="1263421"/>
            <a:ext cx="1622824" cy="442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40" dirty="0" smtClean="0"/>
              <a:t>IASI (IR)</a:t>
            </a:r>
            <a:endParaRPr lang="en-US" sz="1340" dirty="0" smtClean="0"/>
          </a:p>
          <a:p>
            <a:r>
              <a:rPr lang="en-US" sz="1340" dirty="0" smtClean="0"/>
              <a:t>SONDES</a:t>
            </a:r>
            <a:endParaRPr lang="en-US" sz="1340" dirty="0" smtClean="0"/>
          </a:p>
          <a:p>
            <a:r>
              <a:rPr lang="en-US" sz="1340" dirty="0" smtClean="0"/>
              <a:t>AMSU-A (MW)</a:t>
            </a:r>
            <a:endParaRPr lang="en-US" sz="1340" dirty="0" smtClean="0"/>
          </a:p>
          <a:p>
            <a:r>
              <a:rPr lang="en-US" sz="1340" dirty="0" err="1" smtClean="0"/>
              <a:t>CrIS</a:t>
            </a:r>
            <a:r>
              <a:rPr lang="en-US" sz="1340" dirty="0" smtClean="0"/>
              <a:t> (IR)</a:t>
            </a:r>
            <a:endParaRPr lang="en-US" sz="1340" dirty="0" smtClean="0"/>
          </a:p>
          <a:p>
            <a:r>
              <a:rPr lang="en-US" sz="1340" dirty="0" smtClean="0"/>
              <a:t>Aircraft</a:t>
            </a:r>
          </a:p>
          <a:p>
            <a:r>
              <a:rPr lang="en-US" sz="1340" dirty="0" err="1" smtClean="0"/>
              <a:t>Synop</a:t>
            </a:r>
            <a:endParaRPr lang="en-US" sz="1340" dirty="0"/>
          </a:p>
          <a:p>
            <a:r>
              <a:rPr lang="en-US" sz="1340" dirty="0" smtClean="0"/>
              <a:t>AIRS (IR)</a:t>
            </a:r>
            <a:endParaRPr lang="en-US" sz="1340" dirty="0" smtClean="0"/>
          </a:p>
          <a:p>
            <a:r>
              <a:rPr lang="en-US" sz="1340" dirty="0" smtClean="0"/>
              <a:t>ATMS (MW)</a:t>
            </a:r>
            <a:r>
              <a:rPr lang="en-US" sz="1340" dirty="0" smtClean="0"/>
              <a:t/>
            </a:r>
            <a:br>
              <a:rPr lang="en-US" sz="1340" dirty="0" smtClean="0"/>
            </a:br>
            <a:r>
              <a:rPr lang="en-US" sz="1340" dirty="0" smtClean="0"/>
              <a:t>BUOYS</a:t>
            </a:r>
          </a:p>
          <a:p>
            <a:r>
              <a:rPr lang="en-US" sz="1340" dirty="0" smtClean="0"/>
              <a:t>NOAA AMVs</a:t>
            </a:r>
            <a:endParaRPr lang="en-US" sz="1340" dirty="0" smtClean="0"/>
          </a:p>
          <a:p>
            <a:r>
              <a:rPr lang="en-US" sz="1340" dirty="0" smtClean="0"/>
              <a:t>ASCAT</a:t>
            </a:r>
          </a:p>
          <a:p>
            <a:r>
              <a:rPr lang="en-US" sz="1340" dirty="0" smtClean="0"/>
              <a:t>MSG AMVs</a:t>
            </a:r>
            <a:endParaRPr lang="en-US" sz="1340" dirty="0" smtClean="0"/>
          </a:p>
          <a:p>
            <a:r>
              <a:rPr lang="en-US" sz="1340" dirty="0" smtClean="0"/>
              <a:t>AMSU-B</a:t>
            </a:r>
          </a:p>
          <a:p>
            <a:r>
              <a:rPr lang="en-US" sz="1340" dirty="0" smtClean="0"/>
              <a:t>PILOT </a:t>
            </a:r>
            <a:r>
              <a:rPr lang="en-US" sz="1340" dirty="0" smtClean="0"/>
              <a:t>(SONDE)</a:t>
            </a:r>
            <a:endParaRPr lang="en-US" sz="1340" dirty="0" smtClean="0"/>
          </a:p>
          <a:p>
            <a:r>
              <a:rPr lang="en-US" sz="1340" dirty="0" smtClean="0"/>
              <a:t>WIND </a:t>
            </a:r>
            <a:r>
              <a:rPr lang="en-US" sz="1340" dirty="0" smtClean="0"/>
              <a:t>PROF.</a:t>
            </a:r>
            <a:endParaRPr lang="en-US" sz="1340" dirty="0" smtClean="0"/>
          </a:p>
          <a:p>
            <a:r>
              <a:rPr lang="en-US" sz="1340" dirty="0" smtClean="0"/>
              <a:t>ESA AMVs</a:t>
            </a:r>
            <a:endParaRPr lang="en-US" sz="1340" dirty="0" smtClean="0"/>
          </a:p>
          <a:p>
            <a:r>
              <a:rPr lang="en-US" sz="1340" dirty="0" smtClean="0"/>
              <a:t>JMA AMVs</a:t>
            </a:r>
            <a:endParaRPr lang="en-US" sz="1340" dirty="0" smtClean="0"/>
          </a:p>
          <a:p>
            <a:r>
              <a:rPr lang="en-US" sz="1340" dirty="0" smtClean="0"/>
              <a:t>GPSRO</a:t>
            </a:r>
          </a:p>
          <a:p>
            <a:r>
              <a:rPr lang="en-US" sz="1340" dirty="0" smtClean="0"/>
              <a:t>SHIP</a:t>
            </a:r>
          </a:p>
          <a:p>
            <a:r>
              <a:rPr lang="en-US" sz="1340" dirty="0" smtClean="0"/>
              <a:t>HIRS</a:t>
            </a:r>
          </a:p>
          <a:p>
            <a:r>
              <a:rPr lang="en-US" sz="1340" dirty="0" smtClean="0"/>
              <a:t>MTSAT2 IR</a:t>
            </a:r>
            <a:endParaRPr lang="en-US" sz="1340" dirty="0"/>
          </a:p>
        </p:txBody>
      </p:sp>
      <p:sp>
        <p:nvSpPr>
          <p:cNvPr id="3" name="Rectangle 2"/>
          <p:cNvSpPr/>
          <p:nvPr/>
        </p:nvSpPr>
        <p:spPr>
          <a:xfrm>
            <a:off x="1818941" y="398393"/>
            <a:ext cx="59186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/>
              <a:t>Forecast Sensitivity to Observations</a:t>
            </a:r>
          </a:p>
        </p:txBody>
      </p:sp>
    </p:spTree>
    <p:extLst>
      <p:ext uri="{BB962C8B-B14F-4D97-AF65-F5344CB8AC3E}">
        <p14:creationId xmlns:p14="http://schemas.microsoft.com/office/powerpoint/2010/main" val="425141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file:///C:/Users/jrf/AppData/Local/Temp/1/s1_mslp_12z_72hr_aust_gbl_models_time_se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9" y="1058381"/>
            <a:ext cx="8435522" cy="506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Elbow Connector 2"/>
          <p:cNvCxnSpPr/>
          <p:nvPr/>
        </p:nvCxnSpPr>
        <p:spPr>
          <a:xfrm rot="10800000">
            <a:off x="8371027" y="5113171"/>
            <a:ext cx="529562" cy="3"/>
          </a:xfrm>
          <a:prstGeom prst="bentConnector3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rot="10800000">
            <a:off x="8370870" y="4947653"/>
            <a:ext cx="529562" cy="3"/>
          </a:xfrm>
          <a:prstGeom prst="bent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451232" y="4715193"/>
            <a:ext cx="630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APS1</a:t>
            </a:r>
            <a:endParaRPr lang="en-A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8425142" y="5078893"/>
            <a:ext cx="630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>
                <a:solidFill>
                  <a:srgbClr val="FF0000"/>
                </a:solidFill>
              </a:rPr>
              <a:t>APS2</a:t>
            </a:r>
            <a:endParaRPr lang="en-AU" sz="12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105650" y="3835400"/>
            <a:ext cx="0" cy="654050"/>
          </a:xfrm>
          <a:prstGeom prst="straightConnector1">
            <a:avLst/>
          </a:prstGeom>
          <a:ln w="9525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75583" y="4014847"/>
            <a:ext cx="1024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/>
              <a:t>ACCESS</a:t>
            </a:r>
            <a:endParaRPr lang="en-AU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039884" y="380887"/>
            <a:ext cx="80334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dirty="0" smtClean="0"/>
              <a:t>Long term Global Model Forecast Skill in the Australian Region</a:t>
            </a: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361200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4737" y="-77904"/>
            <a:ext cx="6994525" cy="1143000"/>
          </a:xfrm>
        </p:spPr>
        <p:txBody>
          <a:bodyPr/>
          <a:lstStyle/>
          <a:p>
            <a:pPr eaLnBrk="1" hangingPunct="1"/>
            <a:r>
              <a:rPr lang="en-AU" sz="2800" dirty="0" smtClean="0">
                <a:solidFill>
                  <a:schemeClr val="tx1"/>
                </a:solidFill>
              </a:rPr>
              <a:t>APS2 </a:t>
            </a:r>
            <a:r>
              <a:rPr lang="en-AU" sz="2800" dirty="0" smtClean="0">
                <a:solidFill>
                  <a:schemeClr val="tx1"/>
                </a:solidFill>
              </a:rPr>
              <a:t>ACCESS-R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0825" y="836613"/>
            <a:ext cx="80613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180975" indent="-180975">
              <a:spcBef>
                <a:spcPct val="20000"/>
              </a:spcBef>
              <a:defRPr/>
            </a:pPr>
            <a:endParaRPr lang="en-AU" dirty="0">
              <a:solidFill>
                <a:srgbClr val="006F93"/>
              </a:solidFill>
            </a:endParaRPr>
          </a:p>
          <a:p>
            <a:pPr marL="180975" indent="-180975">
              <a:spcBef>
                <a:spcPct val="20000"/>
              </a:spcBef>
              <a:buFontTx/>
              <a:buChar char="•"/>
              <a:defRPr/>
            </a:pPr>
            <a:r>
              <a:rPr lang="en-AU" dirty="0"/>
              <a:t>Regional model has same data-streams as global, </a:t>
            </a:r>
            <a:r>
              <a:rPr lang="en-AU" dirty="0" smtClean="0"/>
              <a:t>UM </a:t>
            </a:r>
            <a:r>
              <a:rPr lang="en-AU" dirty="0"/>
              <a:t>is upgraded (8.4), but resolution unchanged</a:t>
            </a:r>
          </a:p>
          <a:p>
            <a:pPr marL="180975" indent="-180975">
              <a:spcBef>
                <a:spcPct val="20000"/>
              </a:spcBef>
              <a:buFontTx/>
              <a:buChar char="•"/>
              <a:defRPr/>
            </a:pPr>
            <a:r>
              <a:rPr lang="en-AU" dirty="0" smtClean="0"/>
              <a:t>Improved land surface, </a:t>
            </a:r>
            <a:r>
              <a:rPr lang="en-AU" dirty="0"/>
              <a:t>R-domain-specific </a:t>
            </a:r>
            <a:r>
              <a:rPr lang="en-AU" dirty="0" err="1"/>
              <a:t>covariances</a:t>
            </a:r>
            <a:endParaRPr lang="en-AU" dirty="0"/>
          </a:p>
          <a:p>
            <a:pPr marL="180975" indent="-180975">
              <a:spcBef>
                <a:spcPct val="20000"/>
              </a:spcBef>
              <a:buFontTx/>
              <a:buChar char="•"/>
              <a:defRPr/>
            </a:pPr>
            <a:r>
              <a:rPr lang="en-AU" dirty="0" smtClean="0"/>
              <a:t>Verification </a:t>
            </a:r>
            <a:r>
              <a:rPr lang="en-AU" dirty="0"/>
              <a:t>shows more improvement than </a:t>
            </a:r>
            <a:r>
              <a:rPr lang="en-AU" dirty="0" smtClean="0"/>
              <a:t>expected</a:t>
            </a:r>
          </a:p>
          <a:p>
            <a:pPr marL="180975" indent="-180975">
              <a:spcBef>
                <a:spcPct val="20000"/>
              </a:spcBef>
              <a:buFontTx/>
              <a:buChar char="•"/>
              <a:defRPr/>
            </a:pPr>
            <a:r>
              <a:rPr lang="en-AU" dirty="0" smtClean="0"/>
              <a:t>Longer term </a:t>
            </a:r>
            <a:r>
              <a:rPr lang="en-AU" dirty="0"/>
              <a:t>uncertainty over regional-modelling</a:t>
            </a:r>
          </a:p>
          <a:p>
            <a:pPr marL="180975" indent="-180975">
              <a:spcBef>
                <a:spcPct val="20000"/>
              </a:spcBef>
              <a:buFontTx/>
              <a:buChar char="•"/>
              <a:defRPr/>
            </a:pPr>
            <a:endParaRPr lang="en-AU" dirty="0">
              <a:solidFill>
                <a:srgbClr val="006F93"/>
              </a:solidFill>
            </a:endParaRPr>
          </a:p>
          <a:p>
            <a:pPr>
              <a:spcBef>
                <a:spcPct val="20000"/>
              </a:spcBef>
              <a:defRPr/>
            </a:pPr>
            <a:endParaRPr lang="en-AU" dirty="0">
              <a:solidFill>
                <a:srgbClr val="006F93"/>
              </a:solidFill>
            </a:endParaRPr>
          </a:p>
          <a:p>
            <a:pPr marL="180975" indent="-180975">
              <a:spcBef>
                <a:spcPct val="20000"/>
              </a:spcBef>
              <a:buFontTx/>
              <a:buChar char="•"/>
              <a:defRPr/>
            </a:pPr>
            <a:endParaRPr lang="en-AU" dirty="0">
              <a:solidFill>
                <a:srgbClr val="006F93"/>
              </a:solidFill>
            </a:endParaRPr>
          </a:p>
          <a:p>
            <a:pPr lvl="1">
              <a:defRPr/>
            </a:pPr>
            <a:endParaRPr lang="en-US" dirty="0"/>
          </a:p>
          <a:p>
            <a:pPr marL="180975" indent="-180975">
              <a:spcBef>
                <a:spcPct val="20000"/>
              </a:spcBef>
              <a:buFontTx/>
              <a:buChar char="•"/>
              <a:defRPr/>
            </a:pPr>
            <a:endParaRPr lang="en-AU" dirty="0">
              <a:solidFill>
                <a:srgbClr val="006F93"/>
              </a:solidFill>
            </a:endParaRPr>
          </a:p>
          <a:p>
            <a:pPr>
              <a:spcBef>
                <a:spcPct val="20000"/>
              </a:spcBef>
              <a:defRPr/>
            </a:pPr>
            <a:endParaRPr lang="en-AU" dirty="0">
              <a:solidFill>
                <a:srgbClr val="006F93"/>
              </a:solidFill>
            </a:endParaRPr>
          </a:p>
        </p:txBody>
      </p:sp>
      <p:pic>
        <p:nvPicPr>
          <p:cNvPr id="819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3267075"/>
            <a:ext cx="4025900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5" y="3311525"/>
            <a:ext cx="3905250" cy="293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529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049" y="274638"/>
            <a:ext cx="6994525" cy="1143000"/>
          </a:xfrm>
        </p:spPr>
        <p:txBody>
          <a:bodyPr/>
          <a:lstStyle/>
          <a:p>
            <a:r>
              <a:rPr lang="en-AU" sz="2800" dirty="0" smtClean="0"/>
              <a:t>ACCESS-C in APS 3 and beyond</a:t>
            </a:r>
            <a:endParaRPr lang="en-AU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ACCESS-C 1.5 km domains will have their own assimilation cycles for the first time</a:t>
            </a:r>
          </a:p>
          <a:p>
            <a:pPr lvl="0"/>
            <a:r>
              <a:rPr lang="en-US" dirty="0"/>
              <a:t>Key systems for </a:t>
            </a:r>
            <a:r>
              <a:rPr lang="en-US" dirty="0" smtClean="0"/>
              <a:t>significant high impact weather </a:t>
            </a:r>
            <a:r>
              <a:rPr lang="en-US" dirty="0"/>
              <a:t>forecasting</a:t>
            </a:r>
          </a:p>
          <a:p>
            <a:pPr lvl="0"/>
            <a:r>
              <a:rPr lang="en-US" dirty="0"/>
              <a:t>Hourly Rapid Update Cycle (RUC)</a:t>
            </a:r>
          </a:p>
          <a:p>
            <a:r>
              <a:rPr lang="en-US" dirty="0" smtClean="0"/>
              <a:t>Assimilation of Radar data</a:t>
            </a:r>
            <a:endParaRPr lang="en-AU" dirty="0"/>
          </a:p>
          <a:p>
            <a:pPr lvl="0"/>
            <a:r>
              <a:rPr lang="en-US" dirty="0" smtClean="0"/>
              <a:t>Local Himawari-8/9 </a:t>
            </a:r>
            <a:r>
              <a:rPr lang="en-US" dirty="0"/>
              <a:t>image processing and AMV generation will be essential to meet the low latency (~ </a:t>
            </a:r>
            <a:r>
              <a:rPr lang="en-US" dirty="0" smtClean="0"/>
              <a:t>30 min max.) </a:t>
            </a:r>
            <a:r>
              <a:rPr lang="en-US" dirty="0"/>
              <a:t>required by the RUC </a:t>
            </a:r>
            <a:r>
              <a:rPr lang="en-US" dirty="0" smtClean="0"/>
              <a:t>cycle</a:t>
            </a:r>
          </a:p>
        </p:txBody>
      </p:sp>
    </p:spTree>
    <p:extLst>
      <p:ext uri="{BB962C8B-B14F-4D97-AF65-F5344CB8AC3E}">
        <p14:creationId xmlns:p14="http://schemas.microsoft.com/office/powerpoint/2010/main" val="164309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29542" y="404500"/>
            <a:ext cx="5242783" cy="1143000"/>
          </a:xfrm>
        </p:spPr>
        <p:txBody>
          <a:bodyPr/>
          <a:lstStyle/>
          <a:p>
            <a:r>
              <a:rPr lang="en-AU" dirty="0" smtClean="0">
                <a:solidFill>
                  <a:schemeClr val="tx1"/>
                </a:solidFill>
              </a:rPr>
              <a:t>NWP in a nutshell</a:t>
            </a:r>
            <a:endParaRPr lang="en-AU" dirty="0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09016" y="1777186"/>
            <a:ext cx="8725967" cy="3780056"/>
            <a:chOff x="209016" y="1377136"/>
            <a:chExt cx="8725967" cy="3780056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000005"/>
                </a:clrFrom>
                <a:clrTo>
                  <a:srgbClr val="00000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49" t="13508" r="11764" b="2477"/>
            <a:stretch/>
          </p:blipFill>
          <p:spPr bwMode="auto">
            <a:xfrm>
              <a:off x="209016" y="1377136"/>
              <a:ext cx="3152775" cy="3133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000005"/>
                </a:clrFrom>
                <a:clrTo>
                  <a:srgbClr val="00000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2" t="15091" r="11901" b="4264"/>
            <a:stretch/>
          </p:blipFill>
          <p:spPr bwMode="auto">
            <a:xfrm>
              <a:off x="5753632" y="1462861"/>
              <a:ext cx="3181351" cy="3007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755576" y="4510861"/>
              <a:ext cx="2016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smtClean="0"/>
                <a:t>NOW </a:t>
              </a:r>
              <a:r>
                <a:rPr lang="en-AU" dirty="0" smtClean="0"/>
                <a:t>                                                                      </a:t>
              </a:r>
              <a:r>
                <a:rPr lang="en-AU" i="1" dirty="0" smtClean="0"/>
                <a:t>initial condition</a:t>
              </a:r>
              <a:endParaRPr lang="en-AU" i="1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913680" y="2282779"/>
              <a:ext cx="1368152" cy="13681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13680" y="2703592"/>
              <a:ext cx="1368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i="1" dirty="0" smtClean="0">
                  <a:solidFill>
                    <a:schemeClr val="accent3"/>
                  </a:solidFill>
                </a:rPr>
                <a:t>F = ma</a:t>
              </a:r>
              <a:endParaRPr lang="en-AU" sz="2800" i="1" dirty="0">
                <a:solidFill>
                  <a:schemeClr val="accent3"/>
                </a:solidFill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3305360" y="2705245"/>
              <a:ext cx="553018" cy="523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5330250" y="2705245"/>
              <a:ext cx="518980" cy="523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995936" y="414055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model</a:t>
            </a:r>
            <a:endParaRPr lang="en-AU" dirty="0"/>
          </a:p>
        </p:txBody>
      </p:sp>
      <p:grpSp>
        <p:nvGrpSpPr>
          <p:cNvPr id="4" name="Group 3"/>
          <p:cNvGrpSpPr/>
          <p:nvPr/>
        </p:nvGrpSpPr>
        <p:grpSpPr>
          <a:xfrm>
            <a:off x="2608734" y="1957075"/>
            <a:ext cx="3888432" cy="338554"/>
            <a:chOff x="2627784" y="1547500"/>
            <a:chExt cx="3888432" cy="338554"/>
          </a:xfrm>
        </p:grpSpPr>
        <p:sp>
          <p:nvSpPr>
            <p:cNvPr id="12" name="TextBox 11"/>
            <p:cNvSpPr txBox="1"/>
            <p:nvPr/>
          </p:nvSpPr>
          <p:spPr>
            <a:xfrm>
              <a:off x="3347864" y="1547500"/>
              <a:ext cx="2430291" cy="33855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 smtClean="0"/>
                <a:t>Boundary conditions</a:t>
              </a:r>
              <a:endParaRPr lang="en-AU" sz="16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5778155" y="1732166"/>
              <a:ext cx="7380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1"/>
            </p:cNvCxnSpPr>
            <p:nvPr/>
          </p:nvCxnSpPr>
          <p:spPr>
            <a:xfrm flipH="1">
              <a:off x="2627784" y="1716777"/>
              <a:ext cx="7200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6444208" y="4852020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smtClean="0"/>
              <a:t>FUTURE </a:t>
            </a:r>
            <a:r>
              <a:rPr lang="en-AU" dirty="0" smtClean="0"/>
              <a:t>                                                                      </a:t>
            </a:r>
            <a:r>
              <a:rPr lang="en-AU" i="1" dirty="0" smtClean="0"/>
              <a:t>forecast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30545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4347" y="153283"/>
            <a:ext cx="6530890" cy="1143000"/>
          </a:xfrm>
        </p:spPr>
        <p:txBody>
          <a:bodyPr/>
          <a:lstStyle/>
          <a:p>
            <a:r>
              <a:rPr lang="en-US" u="sng" dirty="0" smtClean="0"/>
              <a:t>DRAFT</a:t>
            </a:r>
            <a:r>
              <a:rPr lang="en-US" dirty="0" smtClean="0"/>
              <a:t> </a:t>
            </a:r>
            <a:r>
              <a:rPr lang="en-US" dirty="0" smtClean="0"/>
              <a:t>ACCESS NWP </a:t>
            </a:r>
            <a:r>
              <a:rPr lang="en-US" dirty="0" smtClean="0"/>
              <a:t>Configurations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823629"/>
              </p:ext>
            </p:extLst>
          </p:nvPr>
        </p:nvGraphicFramePr>
        <p:xfrm>
          <a:off x="304799" y="1417635"/>
          <a:ext cx="8586790" cy="38270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698"/>
                <a:gridCol w="2146698"/>
                <a:gridCol w="1987682"/>
                <a:gridCol w="2305712"/>
              </a:tblGrid>
              <a:tr h="806473"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 smtClean="0"/>
                        <a:t>APS-2</a:t>
                      </a:r>
                    </a:p>
                    <a:p>
                      <a:r>
                        <a:rPr lang="en-AU" sz="1400" dirty="0" smtClean="0"/>
                        <a:t>(Op: 2016)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APS-3</a:t>
                      </a:r>
                    </a:p>
                    <a:p>
                      <a:r>
                        <a:rPr lang="en-AU" sz="1400" dirty="0" smtClean="0"/>
                        <a:t>(Op:</a:t>
                      </a:r>
                      <a:r>
                        <a:rPr lang="en-AU" sz="1400" baseline="0" dirty="0" smtClean="0"/>
                        <a:t> Mid-2018)</a:t>
                      </a:r>
                      <a:endParaRPr lang="en-AU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APS-4</a:t>
                      </a:r>
                    </a:p>
                    <a:p>
                      <a:r>
                        <a:rPr lang="en-AU" sz="1400" dirty="0" smtClean="0"/>
                        <a:t>(Op:</a:t>
                      </a:r>
                      <a:r>
                        <a:rPr lang="en-AU" sz="1400" baseline="0" dirty="0" smtClean="0"/>
                        <a:t> End-2020)</a:t>
                      </a:r>
                      <a:endParaRPr lang="en-AU" sz="1400" dirty="0" smtClean="0"/>
                    </a:p>
                  </a:txBody>
                  <a:tcPr/>
                </a:tc>
              </a:tr>
              <a:tr h="377575"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ACCESS-G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   25km {4dV}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12km   {Hy-4dV}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baseline="0" dirty="0" smtClean="0">
                          <a:solidFill>
                            <a:srgbClr val="010000"/>
                          </a:solidFill>
                        </a:rPr>
                        <a:t>   12km  {</a:t>
                      </a:r>
                      <a:r>
                        <a:rPr lang="en-AU" sz="1400" b="0" i="0" baseline="0" dirty="0" err="1" smtClean="0">
                          <a:solidFill>
                            <a:srgbClr val="010000"/>
                          </a:solidFill>
                        </a:rPr>
                        <a:t>Hy</a:t>
                      </a:r>
                      <a:r>
                        <a:rPr lang="en-AU" sz="1400" b="0" i="0" baseline="0" dirty="0" smtClean="0">
                          <a:solidFill>
                            <a:srgbClr val="010000"/>
                          </a:solidFill>
                        </a:rPr>
                        <a:t>/En-4dV}</a:t>
                      </a:r>
                      <a:endParaRPr lang="en-AU" sz="1400" b="0" i="0" baseline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</a:tr>
              <a:tr h="377575"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ACCESS-R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   12km {4dV}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8km     {Hy-4dV}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baseline="0" dirty="0" smtClean="0">
                          <a:solidFill>
                            <a:srgbClr val="010000"/>
                          </a:solidFill>
                        </a:rPr>
                        <a:t>   4.5km  {</a:t>
                      </a:r>
                      <a:r>
                        <a:rPr lang="en-AU" sz="1400" b="0" i="0" baseline="0" dirty="0" err="1" smtClean="0">
                          <a:solidFill>
                            <a:srgbClr val="010000"/>
                          </a:solidFill>
                        </a:rPr>
                        <a:t>Hy</a:t>
                      </a:r>
                      <a:r>
                        <a:rPr lang="en-AU" sz="1400" b="0" i="0" baseline="0" dirty="0" smtClean="0">
                          <a:solidFill>
                            <a:srgbClr val="010000"/>
                          </a:solidFill>
                        </a:rPr>
                        <a:t>/En-4dV}</a:t>
                      </a:r>
                      <a:endParaRPr lang="en-AU" sz="1400" b="0" i="0" baseline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</a:tr>
              <a:tr h="377575"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ACCESS-TC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   12km {4dV}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4.5km  {Hy-4dV}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baseline="0" dirty="0" smtClean="0">
                          <a:solidFill>
                            <a:srgbClr val="010000"/>
                          </a:solidFill>
                        </a:rPr>
                        <a:t>   4.5km  {Hy-4dV}</a:t>
                      </a:r>
                      <a:endParaRPr lang="en-AU" sz="1400" b="0" i="0" baseline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</a:tr>
              <a:tr h="377575"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ACCESS-GE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   60km (</a:t>
                      </a:r>
                      <a:r>
                        <a:rPr lang="en-AU" sz="1400" b="0" dirty="0" err="1" smtClean="0">
                          <a:solidFill>
                            <a:srgbClr val="010000"/>
                          </a:solidFill>
                        </a:rPr>
                        <a:t>lim</a:t>
                      </a:r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)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30km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baseline="0" dirty="0" smtClean="0">
                          <a:solidFill>
                            <a:srgbClr val="010000"/>
                          </a:solidFill>
                        </a:rPr>
                        <a:t>   30km</a:t>
                      </a:r>
                      <a:endParaRPr lang="en-AU" sz="1400" b="0" i="0" baseline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</a:tr>
              <a:tr h="377575"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ACCESS-C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   1.5km {FC}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1.5km  {Hy-4dV}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baseline="0" dirty="0" smtClean="0">
                          <a:solidFill>
                            <a:srgbClr val="010000"/>
                          </a:solidFill>
                        </a:rPr>
                        <a:t>   1.5km  {</a:t>
                      </a:r>
                      <a:r>
                        <a:rPr lang="en-AU" sz="1400" b="0" i="0" baseline="0" dirty="0" err="1" smtClean="0">
                          <a:solidFill>
                            <a:srgbClr val="010000"/>
                          </a:solidFill>
                        </a:rPr>
                        <a:t>Hy</a:t>
                      </a:r>
                      <a:r>
                        <a:rPr lang="en-AU" sz="1400" b="0" i="0" baseline="0" dirty="0" smtClean="0">
                          <a:solidFill>
                            <a:srgbClr val="010000"/>
                          </a:solidFill>
                        </a:rPr>
                        <a:t>/En-4dV}</a:t>
                      </a:r>
                      <a:endParaRPr lang="en-AU" sz="1400" b="0" i="0" baseline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</a:tr>
              <a:tr h="377575"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ACCESS-CE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      -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2.2km (</a:t>
                      </a:r>
                      <a:r>
                        <a:rPr lang="en-AU" sz="1400" b="0" dirty="0" err="1" smtClean="0">
                          <a:solidFill>
                            <a:srgbClr val="010000"/>
                          </a:solidFill>
                        </a:rPr>
                        <a:t>lim</a:t>
                      </a:r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)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baseline="0" dirty="0" smtClean="0">
                          <a:solidFill>
                            <a:srgbClr val="010000"/>
                          </a:solidFill>
                        </a:rPr>
                        <a:t>   1.5km    </a:t>
                      </a:r>
                      <a:endParaRPr lang="en-AU" sz="1400" b="0" i="0" baseline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</a:tr>
              <a:tr h="377575"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ACCESS-X  </a:t>
                      </a:r>
                      <a:r>
                        <a:rPr lang="en-AU" sz="1200" b="0" dirty="0" smtClean="0">
                          <a:solidFill>
                            <a:srgbClr val="010000"/>
                          </a:solidFill>
                        </a:rPr>
                        <a:t>(on demand)</a:t>
                      </a:r>
                      <a:endParaRPr lang="en-AU" sz="12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      -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1.5km  {Hy-4dV}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baseline="0" dirty="0" smtClean="0">
                          <a:solidFill>
                            <a:srgbClr val="010000"/>
                          </a:solidFill>
                        </a:rPr>
                        <a:t>   1.5km  {</a:t>
                      </a:r>
                      <a:r>
                        <a:rPr lang="en-AU" sz="1400" b="0" i="0" baseline="0" dirty="0" err="1" smtClean="0">
                          <a:solidFill>
                            <a:srgbClr val="010000"/>
                          </a:solidFill>
                        </a:rPr>
                        <a:t>Hy</a:t>
                      </a:r>
                      <a:r>
                        <a:rPr lang="en-AU" sz="1400" b="0" i="0" baseline="0" dirty="0" smtClean="0">
                          <a:solidFill>
                            <a:srgbClr val="010000"/>
                          </a:solidFill>
                        </a:rPr>
                        <a:t>/En-4dV}</a:t>
                      </a:r>
                      <a:endParaRPr lang="en-AU" sz="1400" b="0" i="0" baseline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</a:tr>
              <a:tr h="377575"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ACCESS-XE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      -   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      -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dirty="0" smtClean="0">
                          <a:solidFill>
                            <a:srgbClr val="010000"/>
                          </a:solidFill>
                        </a:rPr>
                        <a:t>   1.5km</a:t>
                      </a:r>
                      <a:endParaRPr lang="en-AU" sz="1400" b="0" dirty="0">
                        <a:solidFill>
                          <a:srgbClr val="01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04799" y="5554980"/>
            <a:ext cx="715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Operational date = full system</a:t>
            </a:r>
          </a:p>
          <a:p>
            <a:r>
              <a:rPr lang="en-AU" dirty="0"/>
              <a:t>	</a:t>
            </a:r>
            <a:r>
              <a:rPr lang="en-AU" dirty="0" smtClean="0"/>
              <a:t>- Start rolling out operational systems about 12 months earlier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924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8400" y="885825"/>
            <a:ext cx="5992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The future: challenges and promises</a:t>
            </a:r>
            <a:endParaRPr lang="en-A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079500" y="1905000"/>
            <a:ext cx="6959600" cy="3908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Development of higher resolution systems will be constrained by available R&amp;D computing resources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initial development testing probably at lower resolution than target operational system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New more stringent security model requires a much more </a:t>
            </a:r>
            <a:r>
              <a:rPr lang="en-US" dirty="0" err="1" smtClean="0"/>
              <a:t>formalised</a:t>
            </a:r>
            <a:r>
              <a:rPr lang="en-US" dirty="0" smtClean="0"/>
              <a:t>, structured transition process to operations managed by ISS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More rapid development cycles: MOSRS should enable ACCESS to stay more closely in sync with Met Office Parallel Suites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/>
              <a:t>c</a:t>
            </a:r>
            <a:r>
              <a:rPr lang="en-US" sz="1600" dirty="0" smtClean="0"/>
              <a:t>hallenge for collaboration partners to develop more</a:t>
            </a:r>
            <a:br>
              <a:rPr lang="en-US" sz="1600" dirty="0" smtClean="0"/>
            </a:br>
            <a:r>
              <a:rPr lang="en-US" sz="1600" dirty="0" err="1" smtClean="0"/>
              <a:t>centre</a:t>
            </a:r>
            <a:r>
              <a:rPr lang="en-US" sz="1600" dirty="0" smtClean="0"/>
              <a:t>-interoperable NWP suites</a:t>
            </a:r>
          </a:p>
        </p:txBody>
      </p:sp>
    </p:spTree>
    <p:extLst>
      <p:ext uri="{BB962C8B-B14F-4D97-AF65-F5344CB8AC3E}">
        <p14:creationId xmlns:p14="http://schemas.microsoft.com/office/powerpoint/2010/main" val="150488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409575" y="5453063"/>
            <a:ext cx="6400800" cy="754062"/>
          </a:xfrm>
          <a:prstGeom prst="rect">
            <a:avLst/>
          </a:prstGeom>
        </p:spPr>
        <p:txBody>
          <a:bodyPr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AU" altLang="en-US" sz="1400" dirty="0" smtClean="0"/>
              <a:t>Chris Tingwell</a:t>
            </a:r>
            <a:endParaRPr lang="en-AU" altLang="en-US" sz="1400" dirty="0"/>
          </a:p>
          <a:p>
            <a:pPr eaLnBrk="1" hangingPunct="1"/>
            <a:r>
              <a:rPr lang="en-AU" altLang="en-US" sz="1400" dirty="0" err="1" smtClean="0"/>
              <a:t>c.tingwell@</a:t>
            </a:r>
            <a:r>
              <a:rPr lang="en-AU" altLang="en-US" sz="1400" dirty="0" err="1"/>
              <a:t>bom.gov.au</a:t>
            </a:r>
            <a:endParaRPr lang="en-AU" altLang="en-US" sz="1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77926" y="1973263"/>
            <a:ext cx="7772400" cy="4889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AU" altLang="en-US" dirty="0">
                <a:solidFill>
                  <a:srgbClr val="666666"/>
                </a:solidFill>
                <a:cs typeface="Arial" charset="0"/>
              </a:rPr>
              <a:t>Thank </a:t>
            </a:r>
            <a:r>
              <a:rPr lang="en-AU" altLang="en-US" dirty="0" smtClean="0">
                <a:solidFill>
                  <a:srgbClr val="666666"/>
                </a:solidFill>
                <a:cs typeface="Arial" charset="0"/>
              </a:rPr>
              <a:t>you …</a:t>
            </a:r>
            <a:endParaRPr lang="en-AU" altLang="en-US" dirty="0">
              <a:solidFill>
                <a:srgbClr val="666666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8579" y="2429302"/>
            <a:ext cx="4926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 smtClean="0"/>
              <a:t>Extra slides 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228713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875" y="230034"/>
            <a:ext cx="6994525" cy="1143000"/>
          </a:xfrm>
        </p:spPr>
        <p:txBody>
          <a:bodyPr/>
          <a:lstStyle/>
          <a:p>
            <a:r>
              <a:rPr lang="en-AU" sz="2800" dirty="0">
                <a:solidFill>
                  <a:srgbClr val="666666"/>
                </a:solidFill>
              </a:rPr>
              <a:t>Land Data Assimilation </a:t>
            </a:r>
            <a:r>
              <a:rPr lang="en-AU" sz="2800" dirty="0" smtClean="0">
                <a:solidFill>
                  <a:srgbClr val="666666"/>
                </a:solidFill>
              </a:rPr>
              <a:t>System</a:t>
            </a:r>
            <a:endParaRPr lang="en-AU" sz="2800" dirty="0">
              <a:solidFill>
                <a:srgbClr val="66666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51F5C-221A-4E66-9EC9-A5C0BA75266B}" type="slidenum">
              <a:rPr lang="en-AU" smtClean="0"/>
              <a:t>24</a:t>
            </a:fld>
            <a:endParaRPr lang="en-AU"/>
          </a:p>
        </p:txBody>
      </p:sp>
      <p:grpSp>
        <p:nvGrpSpPr>
          <p:cNvPr id="6" name="Group 5"/>
          <p:cNvGrpSpPr/>
          <p:nvPr/>
        </p:nvGrpSpPr>
        <p:grpSpPr>
          <a:xfrm>
            <a:off x="490180" y="1599914"/>
            <a:ext cx="5542961" cy="2048266"/>
            <a:chOff x="252065" y="732630"/>
            <a:chExt cx="4809242" cy="176113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44" t="5458" r="14461"/>
            <a:stretch/>
          </p:blipFill>
          <p:spPr>
            <a:xfrm>
              <a:off x="1908249" y="732630"/>
              <a:ext cx="1500679" cy="142987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38" t="6206" r="14991"/>
            <a:stretch/>
          </p:blipFill>
          <p:spPr>
            <a:xfrm>
              <a:off x="252065" y="738287"/>
              <a:ext cx="1504442" cy="141856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68" t="5957" r="14815"/>
            <a:stretch/>
          </p:blipFill>
          <p:spPr>
            <a:xfrm>
              <a:off x="3564433" y="740177"/>
              <a:ext cx="1496874" cy="142232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25090" y="2185987"/>
              <a:ext cx="6451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ASCAT</a:t>
              </a:r>
              <a:endParaRPr lang="en-AU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68289" y="2185987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SMOS</a:t>
              </a:r>
              <a:endParaRPr lang="en-AU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780457" y="2185987"/>
              <a:ext cx="9523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JULES LSM</a:t>
              </a:r>
              <a:endParaRPr lang="en-AU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45757" y="3660300"/>
            <a:ext cx="5184576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AU" sz="1400" dirty="0"/>
              <a:t>Extended Kalman Filter </a:t>
            </a:r>
            <a:endParaRPr lang="en-AU" sz="1400" dirty="0" smtClean="0"/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AU" sz="1400" dirty="0"/>
              <a:t>Offline soil moisture analyses at 5 km </a:t>
            </a:r>
            <a:r>
              <a:rPr lang="en-AU" sz="1400" dirty="0" err="1" smtClean="0"/>
              <a:t>horiz</a:t>
            </a:r>
            <a:r>
              <a:rPr lang="en-AU" sz="1400" dirty="0" smtClean="0"/>
              <a:t> resolution.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AU" sz="1400" dirty="0" smtClean="0"/>
              <a:t>Initialise high resolution regional NWP </a:t>
            </a:r>
            <a:r>
              <a:rPr lang="en-AU" sz="1400" dirty="0"/>
              <a:t>systems</a:t>
            </a:r>
            <a:r>
              <a:rPr lang="en-AU" sz="1400" dirty="0" smtClean="0"/>
              <a:t>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AU" sz="1400" dirty="0" smtClean="0"/>
              <a:t>Used for fire danger warnings.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AU" sz="1400" dirty="0" smtClean="0"/>
              <a:t>Used in research mode, in operational use ~2016.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AU" sz="1400" dirty="0" smtClean="0"/>
              <a:t>Built around the JULES land surface model (LSM).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963" y="4486079"/>
            <a:ext cx="4281384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05717" y="4081806"/>
            <a:ext cx="3900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Observation types and status:</a:t>
            </a:r>
          </a:p>
          <a:p>
            <a:endParaRPr lang="en-AU" dirty="0"/>
          </a:p>
        </p:txBody>
      </p:sp>
      <p:sp>
        <p:nvSpPr>
          <p:cNvPr id="14" name="Rectangle 13"/>
          <p:cNvSpPr/>
          <p:nvPr/>
        </p:nvSpPr>
        <p:spPr>
          <a:xfrm>
            <a:off x="2913868" y="995384"/>
            <a:ext cx="3065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Imtiaz Dharssi</a:t>
            </a:r>
            <a:r>
              <a:rPr lang="en-AU" dirty="0" smtClean="0"/>
              <a:t>, </a:t>
            </a:r>
            <a:r>
              <a:rPr lang="en-AU" dirty="0" err="1"/>
              <a:t>Vinodkumar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929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77975"/>
            <a:ext cx="7620000" cy="3797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dirty="0" smtClean="0"/>
              <a:t>Better background errors: hybrid VAR</a:t>
            </a:r>
            <a:endParaRPr lang="en-A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904875" y="5419725"/>
            <a:ext cx="343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Current ("climatological")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5581650" y="5403850"/>
            <a:ext cx="214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"Hybrid"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466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1276056" y="183695"/>
            <a:ext cx="7233544" cy="755650"/>
          </a:xfrm>
        </p:spPr>
        <p:txBody>
          <a:bodyPr/>
          <a:lstStyle/>
          <a:p>
            <a:pPr eaLnBrk="1" hangingPunct="1"/>
            <a:r>
              <a:rPr lang="en-US" dirty="0" smtClean="0"/>
              <a:t>Assimilation in high resolution and convective scale NWP</a:t>
            </a:r>
          </a:p>
        </p:txBody>
      </p:sp>
      <p:sp>
        <p:nvSpPr>
          <p:cNvPr id="5120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AU" sz="1600" dirty="0" smtClean="0"/>
              <a:t>Major effort to provide mesoscale (~1.5 km) city-based assimilation and prediction systems</a:t>
            </a:r>
          </a:p>
          <a:p>
            <a:pPr lvl="1" eaLnBrk="1" hangingPunct="1"/>
            <a:r>
              <a:rPr lang="en-AU" sz="1600" dirty="0" smtClean="0"/>
              <a:t>Part of wider project to significantly upgrade Bureau’s generation and use of Radar data</a:t>
            </a:r>
          </a:p>
          <a:p>
            <a:pPr lvl="1" eaLnBrk="1" hangingPunct="1"/>
            <a:r>
              <a:rPr lang="en-AU" sz="1600" dirty="0" smtClean="0"/>
              <a:t>Also driven by very high priority given to improvement of severe weather and hydrological </a:t>
            </a:r>
            <a:r>
              <a:rPr lang="en-AU" sz="1600" dirty="0" smtClean="0"/>
              <a:t>forecasting</a:t>
            </a:r>
            <a:endParaRPr lang="en-AU" sz="1600" dirty="0" smtClean="0"/>
          </a:p>
          <a:p>
            <a:pPr eaLnBrk="1" hangingPunct="1"/>
            <a:r>
              <a:rPr lang="en-AU" sz="1600" dirty="0" smtClean="0"/>
              <a:t>Radar assimilation (Doppler-winds, rain-rate via latent heat nudging)</a:t>
            </a:r>
          </a:p>
          <a:p>
            <a:pPr eaLnBrk="1" hangingPunct="1"/>
            <a:r>
              <a:rPr lang="en-AU" sz="1600" dirty="0" smtClean="0"/>
              <a:t>3dVAR Rapid Update Cycle (RUC): ± 1hour assim window</a:t>
            </a:r>
          </a:p>
          <a:p>
            <a:pPr eaLnBrk="1" hangingPunct="1"/>
            <a:r>
              <a:rPr lang="en-AU" sz="1600" dirty="0" smtClean="0"/>
              <a:t>Plans include a relocatable system for severe weather</a:t>
            </a:r>
          </a:p>
          <a:p>
            <a:pPr eaLnBrk="1" hangingPunct="1"/>
            <a:r>
              <a:rPr lang="en-AU" sz="1600" dirty="0" smtClean="0"/>
              <a:t>Integration with other data including geostationary and polar-orbiter satellite radiances.</a:t>
            </a:r>
          </a:p>
          <a:p>
            <a:pPr eaLnBrk="1" hangingPunct="1"/>
            <a:endParaRPr lang="en-AU" dirty="0" smtClean="0"/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pic>
        <p:nvPicPr>
          <p:cNvPr id="51204" name="Content Placeholder 7" descr="Untitled.png"/>
          <p:cNvPicPr>
            <a:picLocks noGrp="1" noChangeAspect="1"/>
          </p:cNvPicPr>
          <p:nvPr>
            <p:ph sz="quarter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240" r="-6068"/>
          <a:stretch/>
        </p:blipFill>
        <p:spPr>
          <a:xfrm>
            <a:off x="5152570" y="1279519"/>
            <a:ext cx="3865489" cy="2451100"/>
          </a:xfrm>
        </p:spPr>
      </p:pic>
      <p:sp>
        <p:nvSpPr>
          <p:cNvPr id="51205" name="Content Placeholder 4"/>
          <p:cNvSpPr>
            <a:spLocks noGrp="1"/>
          </p:cNvSpPr>
          <p:nvPr>
            <p:ph sz="quarter" idx="3"/>
          </p:nvPr>
        </p:nvSpPr>
        <p:spPr>
          <a:xfrm>
            <a:off x="4990992" y="3535364"/>
            <a:ext cx="3891139" cy="2452687"/>
          </a:xfrm>
        </p:spPr>
        <p:txBody>
          <a:bodyPr/>
          <a:lstStyle/>
          <a:p>
            <a:pPr eaLnBrk="1" hangingPunct="1"/>
            <a:r>
              <a:rPr lang="en-US" sz="1600" dirty="0" smtClean="0"/>
              <a:t>High resolution ACCESS NWP represents the priority ACCESS application for </a:t>
            </a:r>
            <a:r>
              <a:rPr lang="en-US" sz="1600" u="sng" dirty="0" smtClean="0"/>
              <a:t>Himawari-8</a:t>
            </a:r>
            <a:r>
              <a:rPr lang="en-US" sz="1600" dirty="0" smtClean="0"/>
              <a:t> data:</a:t>
            </a:r>
          </a:p>
          <a:p>
            <a:pPr lvl="1" eaLnBrk="1" hangingPunct="1"/>
            <a:r>
              <a:rPr lang="en-US" sz="1600" dirty="0" smtClean="0"/>
              <a:t>IR radiance assimilation to provide moisture information</a:t>
            </a:r>
          </a:p>
          <a:p>
            <a:pPr lvl="1" eaLnBrk="1" hangingPunct="1"/>
            <a:r>
              <a:rPr lang="en-US" sz="1600" dirty="0" smtClean="0"/>
              <a:t>Cloud top pressure data to constrain model convection</a:t>
            </a:r>
          </a:p>
          <a:p>
            <a:pPr eaLnBrk="1" hangingPunct="1"/>
            <a:r>
              <a:rPr lang="en-US" sz="1600" dirty="0" smtClean="0"/>
              <a:t>Locally received and processed moisture sensitive microwave data (e.g. MHS) will also be assimilated</a:t>
            </a:r>
          </a:p>
          <a:p>
            <a:pPr lvl="1" eaLnBrk="1" hangingPunct="1"/>
            <a:endParaRPr lang="en-US" sz="1600" dirty="0" smtClean="0"/>
          </a:p>
          <a:p>
            <a:pPr lvl="1" eaLnBrk="1" hangingPunct="1"/>
            <a:endParaRPr lang="en-US" sz="1600" dirty="0" smtClean="0"/>
          </a:p>
        </p:txBody>
      </p:sp>
      <p:sp>
        <p:nvSpPr>
          <p:cNvPr id="51206" name="TextBox 5"/>
          <p:cNvSpPr txBox="1">
            <a:spLocks noChangeArrowheads="1"/>
          </p:cNvSpPr>
          <p:nvPr/>
        </p:nvSpPr>
        <p:spPr bwMode="auto">
          <a:xfrm>
            <a:off x="8833328" y="1679575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sz="1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E928EBC-EB1D-4EC1-99EA-FC0B6C724D9D}" type="slidenum">
              <a:rPr lang="en-US" sz="1200">
                <a:solidFill>
                  <a:srgbClr val="898989"/>
                </a:solidFill>
              </a:rPr>
              <a:pPr eaLnBrk="1" hangingPunct="1"/>
              <a:t>26</a:t>
            </a:fld>
            <a:endParaRPr lang="en-US" sz="1200" dirty="0">
              <a:solidFill>
                <a:srgbClr val="898989"/>
              </a:solidFill>
            </a:endParaRPr>
          </a:p>
        </p:txBody>
      </p:sp>
      <p:sp>
        <p:nvSpPr>
          <p:cNvPr id="51208" name="TextBox 8"/>
          <p:cNvSpPr txBox="1">
            <a:spLocks noChangeArrowheads="1"/>
          </p:cNvSpPr>
          <p:nvPr/>
        </p:nvSpPr>
        <p:spPr bwMode="auto">
          <a:xfrm>
            <a:off x="4804229" y="1196976"/>
            <a:ext cx="170917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b="1" dirty="0"/>
              <a:t>SREP</a:t>
            </a:r>
            <a:r>
              <a:rPr lang="en-US" sz="1800" dirty="0"/>
              <a:t>: </a:t>
            </a:r>
            <a:br>
              <a:rPr lang="en-US" sz="1800" dirty="0"/>
            </a:br>
            <a:r>
              <a:rPr lang="en-US" sz="1800" dirty="0"/>
              <a:t>Strategic</a:t>
            </a:r>
            <a:br>
              <a:rPr lang="en-US" sz="1800" dirty="0"/>
            </a:br>
            <a:r>
              <a:rPr lang="en-US" sz="1800" dirty="0"/>
              <a:t>Radar</a:t>
            </a:r>
            <a:br>
              <a:rPr lang="en-US" sz="1800" dirty="0"/>
            </a:br>
            <a:r>
              <a:rPr lang="en-US" sz="1800" dirty="0"/>
              <a:t>Enhancement</a:t>
            </a:r>
          </a:p>
          <a:p>
            <a:pPr eaLnBrk="1" hangingPunct="1"/>
            <a:r>
              <a:rPr lang="en-US" sz="1800" dirty="0"/>
              <a:t>Project </a:t>
            </a:r>
          </a:p>
        </p:txBody>
      </p:sp>
    </p:spTree>
    <p:extLst>
      <p:ext uri="{BB962C8B-B14F-4D97-AF65-F5344CB8AC3E}">
        <p14:creationId xmlns:p14="http://schemas.microsoft.com/office/powerpoint/2010/main" val="1922493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dirty="0"/>
              <a:t>Radar Data </a:t>
            </a:r>
            <a:r>
              <a:rPr lang="en-AU" sz="2400" dirty="0" smtClean="0"/>
              <a:t>Assimilation</a:t>
            </a:r>
            <a:endParaRPr lang="en-AU" sz="2400" dirty="0"/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1843088" y="3122613"/>
            <a:ext cx="4279900" cy="388937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52228" name="AutoShape 4"/>
          <p:cNvSpPr>
            <a:spLocks noChangeArrowheads="1"/>
          </p:cNvSpPr>
          <p:nvPr/>
        </p:nvSpPr>
        <p:spPr bwMode="auto">
          <a:xfrm>
            <a:off x="6610350" y="4911725"/>
            <a:ext cx="1900238" cy="768350"/>
          </a:xfrm>
          <a:prstGeom prst="rightArrow">
            <a:avLst>
              <a:gd name="adj1" fmla="val 50000"/>
              <a:gd name="adj2" fmla="val 6182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2689225" y="2751138"/>
            <a:ext cx="8905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 dirty="0">
                <a:solidFill>
                  <a:srgbClr val="FF0000"/>
                </a:solidFill>
              </a:rPr>
              <a:t>T-0.5</a:t>
            </a:r>
          </a:p>
        </p:txBody>
      </p:sp>
      <p:sp>
        <p:nvSpPr>
          <p:cNvPr id="52231" name="Text Box 7"/>
          <p:cNvSpPr txBox="1">
            <a:spLocks noChangeArrowheads="1"/>
          </p:cNvSpPr>
          <p:nvPr/>
        </p:nvSpPr>
        <p:spPr bwMode="auto">
          <a:xfrm>
            <a:off x="4333875" y="2822575"/>
            <a:ext cx="7445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 dirty="0"/>
              <a:t>T+0</a:t>
            </a:r>
          </a:p>
        </p:txBody>
      </p:sp>
      <p:sp>
        <p:nvSpPr>
          <p:cNvPr id="52232" name="Text Box 8"/>
          <p:cNvSpPr txBox="1">
            <a:spLocks noChangeArrowheads="1"/>
          </p:cNvSpPr>
          <p:nvPr/>
        </p:nvSpPr>
        <p:spPr bwMode="auto">
          <a:xfrm>
            <a:off x="5584825" y="2782888"/>
            <a:ext cx="927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 dirty="0">
                <a:solidFill>
                  <a:srgbClr val="FF0000"/>
                </a:solidFill>
              </a:rPr>
              <a:t>T+0.5</a:t>
            </a:r>
          </a:p>
        </p:txBody>
      </p:sp>
      <p:sp>
        <p:nvSpPr>
          <p:cNvPr id="52233" name="Text Box 9"/>
          <p:cNvSpPr txBox="1">
            <a:spLocks noChangeArrowheads="1"/>
          </p:cNvSpPr>
          <p:nvPr/>
        </p:nvSpPr>
        <p:spPr bwMode="auto">
          <a:xfrm>
            <a:off x="1804988" y="1231900"/>
            <a:ext cx="51085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 dirty="0"/>
              <a:t>Radar+Gauge </a:t>
            </a:r>
            <a:r>
              <a:rPr lang="en-AU" dirty="0">
                <a:solidFill>
                  <a:srgbClr val="FF0000"/>
                </a:solidFill>
              </a:rPr>
              <a:t>10min</a:t>
            </a:r>
            <a:r>
              <a:rPr lang="en-AU" dirty="0"/>
              <a:t> Accumulation</a:t>
            </a:r>
            <a:r>
              <a:rPr lang="en-AU" dirty="0">
                <a:cs typeface="Arial" charset="0"/>
              </a:rPr>
              <a:t>→  </a:t>
            </a:r>
            <a:r>
              <a:rPr lang="en-AU" dirty="0"/>
              <a:t>Latent Heat Nudging </a:t>
            </a:r>
            <a:r>
              <a:rPr lang="en-AU" dirty="0">
                <a:solidFill>
                  <a:srgbClr val="FF0000"/>
                </a:solidFill>
              </a:rPr>
              <a:t>&amp; cloud</a:t>
            </a:r>
          </a:p>
        </p:txBody>
      </p:sp>
      <p:sp>
        <p:nvSpPr>
          <p:cNvPr id="52236" name="Line 12"/>
          <p:cNvSpPr>
            <a:spLocks noChangeShapeType="1"/>
          </p:cNvSpPr>
          <p:nvPr/>
        </p:nvSpPr>
        <p:spPr bwMode="auto">
          <a:xfrm>
            <a:off x="3149600" y="1920875"/>
            <a:ext cx="11113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38" name="Line 14"/>
          <p:cNvSpPr>
            <a:spLocks noChangeShapeType="1"/>
          </p:cNvSpPr>
          <p:nvPr/>
        </p:nvSpPr>
        <p:spPr bwMode="auto">
          <a:xfrm>
            <a:off x="3644900" y="1935163"/>
            <a:ext cx="11113" cy="8207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39" name="Line 15"/>
          <p:cNvSpPr>
            <a:spLocks noChangeShapeType="1"/>
          </p:cNvSpPr>
          <p:nvPr/>
        </p:nvSpPr>
        <p:spPr bwMode="auto">
          <a:xfrm>
            <a:off x="4665663" y="1958975"/>
            <a:ext cx="11112" cy="820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40" name="Line 16"/>
          <p:cNvSpPr>
            <a:spLocks noChangeShapeType="1"/>
          </p:cNvSpPr>
          <p:nvPr/>
        </p:nvSpPr>
        <p:spPr bwMode="auto">
          <a:xfrm>
            <a:off x="6062663" y="1966913"/>
            <a:ext cx="11112" cy="820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41" name="Text Box 17"/>
          <p:cNvSpPr txBox="1">
            <a:spLocks noChangeArrowheads="1"/>
          </p:cNvSpPr>
          <p:nvPr/>
        </p:nvSpPr>
        <p:spPr bwMode="auto">
          <a:xfrm>
            <a:off x="3625850" y="3730625"/>
            <a:ext cx="2243138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AU" dirty="0"/>
              <a:t>Analysis increments</a:t>
            </a:r>
          </a:p>
          <a:p>
            <a:pPr algn="ctr">
              <a:spcBef>
                <a:spcPct val="50000"/>
              </a:spcBef>
            </a:pPr>
            <a:r>
              <a:rPr lang="en-AU" dirty="0"/>
              <a:t>IAU</a:t>
            </a:r>
          </a:p>
        </p:txBody>
      </p:sp>
      <p:sp>
        <p:nvSpPr>
          <p:cNvPr id="52242" name="Line 18"/>
          <p:cNvSpPr>
            <a:spLocks noChangeShapeType="1"/>
          </p:cNvSpPr>
          <p:nvPr/>
        </p:nvSpPr>
        <p:spPr bwMode="auto">
          <a:xfrm>
            <a:off x="4711700" y="3224213"/>
            <a:ext cx="6350" cy="590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43" name="Line 19"/>
          <p:cNvSpPr>
            <a:spLocks noChangeShapeType="1"/>
          </p:cNvSpPr>
          <p:nvPr/>
        </p:nvSpPr>
        <p:spPr bwMode="auto">
          <a:xfrm>
            <a:off x="3073400" y="3627438"/>
            <a:ext cx="1719263" cy="125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44" name="Line 20"/>
          <p:cNvSpPr>
            <a:spLocks noChangeShapeType="1"/>
          </p:cNvSpPr>
          <p:nvPr/>
        </p:nvSpPr>
        <p:spPr bwMode="auto">
          <a:xfrm flipV="1">
            <a:off x="4808538" y="3522663"/>
            <a:ext cx="1274762" cy="134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45" name="Rectangle 21"/>
          <p:cNvSpPr>
            <a:spLocks noChangeArrowheads="1"/>
          </p:cNvSpPr>
          <p:nvPr/>
        </p:nvSpPr>
        <p:spPr bwMode="auto">
          <a:xfrm>
            <a:off x="3009900" y="5094288"/>
            <a:ext cx="3598863" cy="388937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52246" name="Line 22"/>
          <p:cNvSpPr>
            <a:spLocks noChangeShapeType="1"/>
          </p:cNvSpPr>
          <p:nvPr/>
        </p:nvSpPr>
        <p:spPr bwMode="auto">
          <a:xfrm flipH="1">
            <a:off x="6597650" y="1963738"/>
            <a:ext cx="22225" cy="3144837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49" name="Line 25"/>
          <p:cNvSpPr>
            <a:spLocks noChangeShapeType="1"/>
          </p:cNvSpPr>
          <p:nvPr/>
        </p:nvSpPr>
        <p:spPr bwMode="auto">
          <a:xfrm>
            <a:off x="4781550" y="4868863"/>
            <a:ext cx="0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52" name="AutoShape 28"/>
          <p:cNvSpPr>
            <a:spLocks noChangeArrowheads="1"/>
          </p:cNvSpPr>
          <p:nvPr/>
        </p:nvSpPr>
        <p:spPr bwMode="auto">
          <a:xfrm>
            <a:off x="1022350" y="2944813"/>
            <a:ext cx="706438" cy="76835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52253" name="Text Box 29"/>
          <p:cNvSpPr txBox="1">
            <a:spLocks noChangeArrowheads="1"/>
          </p:cNvSpPr>
          <p:nvPr/>
        </p:nvSpPr>
        <p:spPr bwMode="auto">
          <a:xfrm>
            <a:off x="3084513" y="3170238"/>
            <a:ext cx="3035300" cy="376237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AU" dirty="0"/>
              <a:t>Obs</a:t>
            </a:r>
          </a:p>
        </p:txBody>
      </p:sp>
      <p:sp>
        <p:nvSpPr>
          <p:cNvPr id="52256" name="Line 32"/>
          <p:cNvSpPr>
            <a:spLocks noChangeShapeType="1"/>
          </p:cNvSpPr>
          <p:nvPr/>
        </p:nvSpPr>
        <p:spPr bwMode="auto">
          <a:xfrm>
            <a:off x="4152900" y="1955800"/>
            <a:ext cx="11113" cy="82073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57" name="Line 33"/>
          <p:cNvSpPr>
            <a:spLocks noChangeShapeType="1"/>
          </p:cNvSpPr>
          <p:nvPr/>
        </p:nvSpPr>
        <p:spPr bwMode="auto">
          <a:xfrm>
            <a:off x="5210175" y="1963738"/>
            <a:ext cx="11113" cy="8207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58" name="Line 34"/>
          <p:cNvSpPr>
            <a:spLocks noChangeShapeType="1"/>
          </p:cNvSpPr>
          <p:nvPr/>
        </p:nvSpPr>
        <p:spPr bwMode="auto">
          <a:xfrm>
            <a:off x="5645150" y="1973263"/>
            <a:ext cx="11113" cy="8207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59" name="Text Box 35"/>
          <p:cNvSpPr txBox="1">
            <a:spLocks noChangeArrowheads="1"/>
          </p:cNvSpPr>
          <p:nvPr/>
        </p:nvSpPr>
        <p:spPr bwMode="auto">
          <a:xfrm>
            <a:off x="1611313" y="2733675"/>
            <a:ext cx="7445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 dirty="0"/>
              <a:t>T-1</a:t>
            </a:r>
          </a:p>
        </p:txBody>
      </p:sp>
      <p:sp>
        <p:nvSpPr>
          <p:cNvPr id="52260" name="Line 36"/>
          <p:cNvSpPr>
            <a:spLocks noChangeShapeType="1"/>
          </p:cNvSpPr>
          <p:nvPr/>
        </p:nvSpPr>
        <p:spPr bwMode="auto">
          <a:xfrm>
            <a:off x="1903413" y="1903413"/>
            <a:ext cx="11112" cy="820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61" name="Line 37"/>
          <p:cNvSpPr>
            <a:spLocks noChangeShapeType="1"/>
          </p:cNvSpPr>
          <p:nvPr/>
        </p:nvSpPr>
        <p:spPr bwMode="auto">
          <a:xfrm>
            <a:off x="2300288" y="1906588"/>
            <a:ext cx="11112" cy="8207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2262" name="Line 38"/>
          <p:cNvSpPr>
            <a:spLocks noChangeShapeType="1"/>
          </p:cNvSpPr>
          <p:nvPr/>
        </p:nvSpPr>
        <p:spPr bwMode="auto">
          <a:xfrm>
            <a:off x="2724150" y="1903413"/>
            <a:ext cx="11113" cy="8207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1317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0295" y="336723"/>
            <a:ext cx="6530890" cy="1143000"/>
          </a:xfrm>
        </p:spPr>
        <p:txBody>
          <a:bodyPr/>
          <a:lstStyle/>
          <a:p>
            <a:r>
              <a:rPr lang="en-AU" dirty="0" smtClean="0">
                <a:solidFill>
                  <a:schemeClr val="tx1"/>
                </a:solidFill>
              </a:rPr>
              <a:t>The initial condition: Data </a:t>
            </a:r>
            <a:r>
              <a:rPr lang="en-AU" dirty="0">
                <a:solidFill>
                  <a:schemeClr val="tx1"/>
                </a:solidFill>
              </a:rPr>
              <a:t>A</a:t>
            </a:r>
            <a:r>
              <a:rPr lang="en-AU" dirty="0" smtClean="0">
                <a:solidFill>
                  <a:schemeClr val="tx1"/>
                </a:solidFill>
              </a:rPr>
              <a:t>ssimilation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207" y="1797050"/>
            <a:ext cx="3404638" cy="4679950"/>
          </a:xfrm>
        </p:spPr>
        <p:txBody>
          <a:bodyPr/>
          <a:lstStyle/>
          <a:p>
            <a:endParaRPr lang="en-US" sz="1800" dirty="0" smtClean="0"/>
          </a:p>
          <a:p>
            <a:r>
              <a:rPr lang="en-US" sz="1800" dirty="0" smtClean="0"/>
              <a:t>The problem:</a:t>
            </a:r>
            <a:endParaRPr lang="en-US" sz="1800" dirty="0"/>
          </a:p>
          <a:p>
            <a:r>
              <a:rPr lang="en-US" sz="1800" dirty="0" smtClean="0"/>
              <a:t>The </a:t>
            </a:r>
            <a:r>
              <a:rPr lang="en-US" sz="1800" dirty="0"/>
              <a:t>model state may consist of ~50 million </a:t>
            </a:r>
            <a:r>
              <a:rPr lang="en-US" sz="1800" dirty="0" smtClean="0"/>
              <a:t>grid points and 7 meteorological variables at </a:t>
            </a:r>
            <a:r>
              <a:rPr lang="en-US" sz="1800" dirty="0"/>
              <a:t>each point - 350 </a:t>
            </a:r>
            <a:r>
              <a:rPr lang="en-US" sz="1800" dirty="0" smtClean="0"/>
              <a:t>million pieces of information …</a:t>
            </a:r>
          </a:p>
          <a:p>
            <a:r>
              <a:rPr lang="en-US" sz="1800" dirty="0"/>
              <a:t>b</a:t>
            </a:r>
            <a:r>
              <a:rPr lang="en-US" sz="1800" dirty="0" smtClean="0"/>
              <a:t>ut we may actually assimilate "only</a:t>
            </a:r>
            <a:r>
              <a:rPr lang="en-US" sz="1800" dirty="0"/>
              <a:t>" </a:t>
            </a:r>
            <a:r>
              <a:rPr lang="en-US" sz="1800" dirty="0" smtClean="0"/>
              <a:t>3 – 4 million individual observations, many of which are indirect (particularly in the case of satellite observations)</a:t>
            </a:r>
          </a:p>
          <a:p>
            <a:pPr marL="0" indent="0">
              <a:buNone/>
            </a:pPr>
            <a:endParaRPr lang="en-AU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45" y="1920875"/>
            <a:ext cx="543354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4191" y="301607"/>
            <a:ext cx="7172325" cy="1143000"/>
          </a:xfrm>
        </p:spPr>
        <p:txBody>
          <a:bodyPr/>
          <a:lstStyle/>
          <a:p>
            <a:r>
              <a:rPr lang="en-AU" dirty="0" smtClean="0">
                <a:solidFill>
                  <a:schemeClr val="tx1"/>
                </a:solidFill>
              </a:rPr>
              <a:t>What a data assimilation system has to do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" y="1916907"/>
            <a:ext cx="8204200" cy="4121943"/>
          </a:xfrm>
        </p:spPr>
        <p:txBody>
          <a:bodyPr/>
          <a:lstStyle/>
          <a:p>
            <a:r>
              <a:rPr lang="en-AU" sz="2000" dirty="0"/>
              <a:t>Create initial condition for the model</a:t>
            </a:r>
          </a:p>
          <a:p>
            <a:pPr lvl="1"/>
            <a:r>
              <a:rPr lang="en-AU" sz="1400" dirty="0"/>
              <a:t>Also an accurate analysis of the atmosphere</a:t>
            </a:r>
          </a:p>
          <a:p>
            <a:pPr lvl="1"/>
            <a:r>
              <a:rPr lang="en-AU" sz="1400" dirty="0"/>
              <a:t>Only include features that are supported by the </a:t>
            </a:r>
            <a:r>
              <a:rPr lang="en-AU" sz="1400" dirty="0" smtClean="0"/>
              <a:t>model</a:t>
            </a:r>
          </a:p>
          <a:p>
            <a:pPr lvl="1"/>
            <a:r>
              <a:rPr lang="en-AU" sz="1400" dirty="0" smtClean="0"/>
              <a:t>Filter out small scale imbalances that lead to spurious gravity waves (</a:t>
            </a:r>
            <a:r>
              <a:rPr lang="en-AU" sz="1400" i="1" dirty="0" smtClean="0"/>
              <a:t>initialisation</a:t>
            </a:r>
            <a:r>
              <a:rPr lang="en-AU" sz="1400" dirty="0" smtClean="0"/>
              <a:t>).</a:t>
            </a:r>
            <a:endParaRPr lang="en-AU" sz="1400" dirty="0"/>
          </a:p>
          <a:p>
            <a:pPr lvl="1"/>
            <a:endParaRPr lang="en-AU" sz="1000" dirty="0"/>
          </a:p>
          <a:p>
            <a:r>
              <a:rPr lang="en-AU" sz="2000" dirty="0"/>
              <a:t>Use vast amount of data</a:t>
            </a:r>
          </a:p>
          <a:p>
            <a:pPr lvl="1"/>
            <a:r>
              <a:rPr lang="en-AU" sz="1400" dirty="0"/>
              <a:t>Account for differences in time, space, variable, scale and accuracy</a:t>
            </a:r>
          </a:p>
          <a:p>
            <a:pPr lvl="1"/>
            <a:r>
              <a:rPr lang="en-AU" sz="1400" dirty="0"/>
              <a:t>Data can be </a:t>
            </a:r>
            <a:r>
              <a:rPr lang="en-AU" sz="1400" dirty="0" smtClean="0"/>
              <a:t>indirect and most </a:t>
            </a:r>
            <a:r>
              <a:rPr lang="en-AU" sz="1400" dirty="0"/>
              <a:t>data </a:t>
            </a:r>
            <a:r>
              <a:rPr lang="en-AU" sz="1400" i="1" dirty="0" smtClean="0"/>
              <a:t>are</a:t>
            </a:r>
            <a:r>
              <a:rPr lang="en-AU" sz="1400" dirty="0" smtClean="0"/>
              <a:t> </a:t>
            </a:r>
            <a:r>
              <a:rPr lang="en-AU" sz="1400" dirty="0"/>
              <a:t>indirect: </a:t>
            </a:r>
            <a:r>
              <a:rPr lang="en-AU" sz="1400" dirty="0" smtClean="0"/>
              <a:t>satellite </a:t>
            </a:r>
            <a:r>
              <a:rPr lang="en-AU" sz="1400" dirty="0"/>
              <a:t>radiances, GPS signals, radar etc.</a:t>
            </a:r>
          </a:p>
          <a:p>
            <a:pPr lvl="1"/>
            <a:r>
              <a:rPr lang="en-AU" sz="1400" dirty="0"/>
              <a:t>Account for complex &amp; non-linear relationship between observed and basic variables</a:t>
            </a:r>
          </a:p>
          <a:p>
            <a:pPr lvl="1"/>
            <a:endParaRPr lang="en-AU" sz="1000" dirty="0"/>
          </a:p>
          <a:p>
            <a:r>
              <a:rPr lang="en-AU" sz="2000" dirty="0" smtClean="0"/>
              <a:t>Use the previous forecast as "</a:t>
            </a:r>
            <a:r>
              <a:rPr lang="en-AU" sz="2000" dirty="0"/>
              <a:t>background</a:t>
            </a:r>
            <a:r>
              <a:rPr lang="en-AU" sz="2000" dirty="0" smtClean="0"/>
              <a:t>"</a:t>
            </a:r>
            <a:endParaRPr lang="en-AU" sz="2000" dirty="0"/>
          </a:p>
          <a:p>
            <a:pPr lvl="1"/>
            <a:r>
              <a:rPr lang="en-AU" sz="1400" dirty="0" smtClean="0"/>
              <a:t>Represents </a:t>
            </a:r>
            <a:r>
              <a:rPr lang="en-AU" sz="1400" dirty="0"/>
              <a:t>previous observations projected forward in time</a:t>
            </a:r>
          </a:p>
          <a:p>
            <a:pPr lvl="1"/>
            <a:r>
              <a:rPr lang="en-AU" sz="1400" dirty="0" smtClean="0"/>
              <a:t>Important </a:t>
            </a:r>
            <a:r>
              <a:rPr lang="en-AU" sz="1400" dirty="0"/>
              <a:t>source of data, independent of current </a:t>
            </a:r>
            <a:r>
              <a:rPr lang="en-AU" sz="1400" dirty="0" smtClean="0"/>
              <a:t>observations</a:t>
            </a:r>
            <a:endParaRPr lang="en-AU" sz="1400" dirty="0"/>
          </a:p>
          <a:p>
            <a:pPr lvl="1"/>
            <a:r>
              <a:rPr lang="en-AU" sz="1400" dirty="0"/>
              <a:t>Necessary as number of grid values &gt;&gt; number of </a:t>
            </a:r>
            <a:r>
              <a:rPr lang="en-AU" sz="1400" dirty="0" smtClean="0"/>
              <a:t>observations</a:t>
            </a:r>
            <a:endParaRPr lang="en-AU" sz="1400" dirty="0"/>
          </a:p>
          <a:p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234256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22495" y="152937"/>
            <a:ext cx="7234238" cy="755650"/>
          </a:xfrm>
        </p:spPr>
        <p:txBody>
          <a:bodyPr/>
          <a:lstStyle/>
          <a:p>
            <a:pPr algn="ctr" eaLnBrk="1" hangingPunct="1"/>
            <a:r>
              <a:rPr lang="en-AU" dirty="0" smtClean="0">
                <a:solidFill>
                  <a:srgbClr val="666666"/>
                </a:solidFill>
                <a:ea typeface="ＭＳ Ｐゴシック" pitchFamily="34" charset="-128"/>
              </a:rPr>
              <a:t>Data assimilation: 4dVAR</a:t>
            </a:r>
          </a:p>
        </p:txBody>
      </p:sp>
      <p:grpSp>
        <p:nvGrpSpPr>
          <p:cNvPr id="25603" name="Group 44"/>
          <p:cNvGrpSpPr>
            <a:grpSpLocks/>
          </p:cNvGrpSpPr>
          <p:nvPr/>
        </p:nvGrpSpPr>
        <p:grpSpPr bwMode="auto">
          <a:xfrm>
            <a:off x="138077" y="1114425"/>
            <a:ext cx="8750006" cy="4851400"/>
            <a:chOff x="184150" y="1114425"/>
            <a:chExt cx="11669713" cy="4851399"/>
          </a:xfrm>
        </p:grpSpPr>
        <p:pic>
          <p:nvPicPr>
            <p:cNvPr id="2560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58"/>
            <a:stretch>
              <a:fillRect/>
            </a:stretch>
          </p:blipFill>
          <p:spPr bwMode="auto">
            <a:xfrm>
              <a:off x="184150" y="1114425"/>
              <a:ext cx="9402763" cy="555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5606" name="Line 4"/>
            <p:cNvSpPr>
              <a:spLocks noChangeShapeType="1"/>
            </p:cNvSpPr>
            <p:nvPr/>
          </p:nvSpPr>
          <p:spPr bwMode="auto">
            <a:xfrm>
              <a:off x="817563" y="5624513"/>
              <a:ext cx="934085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AU" dirty="0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5607" name="Line 5"/>
            <p:cNvSpPr>
              <a:spLocks noChangeShapeType="1"/>
            </p:cNvSpPr>
            <p:nvPr/>
          </p:nvSpPr>
          <p:spPr bwMode="auto">
            <a:xfrm flipV="1">
              <a:off x="1219200" y="2527300"/>
              <a:ext cx="0" cy="30892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AU" dirty="0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5608" name="Line 6"/>
            <p:cNvSpPr>
              <a:spLocks noChangeShapeType="1"/>
            </p:cNvSpPr>
            <p:nvPr/>
          </p:nvSpPr>
          <p:spPr bwMode="auto">
            <a:xfrm flipV="1">
              <a:off x="7051675" y="2622550"/>
              <a:ext cx="0" cy="30019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AU" dirty="0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5609" name="Freeform 7"/>
            <p:cNvSpPr>
              <a:spLocks/>
            </p:cNvSpPr>
            <p:nvPr/>
          </p:nvSpPr>
          <p:spPr bwMode="auto">
            <a:xfrm>
              <a:off x="528638" y="2974975"/>
              <a:ext cx="8526462" cy="819150"/>
            </a:xfrm>
            <a:custGeom>
              <a:avLst/>
              <a:gdLst>
                <a:gd name="T0" fmla="*/ 0 w 4027"/>
                <a:gd name="T1" fmla="*/ 2147483647 h 516"/>
                <a:gd name="T2" fmla="*/ 2147483647 w 4027"/>
                <a:gd name="T3" fmla="*/ 2147483647 h 516"/>
                <a:gd name="T4" fmla="*/ 2147483647 w 4027"/>
                <a:gd name="T5" fmla="*/ 2147483647 h 516"/>
                <a:gd name="T6" fmla="*/ 2147483647 w 4027"/>
                <a:gd name="T7" fmla="*/ 2147483647 h 516"/>
                <a:gd name="T8" fmla="*/ 2147483647 w 4027"/>
                <a:gd name="T9" fmla="*/ 2147483647 h 516"/>
                <a:gd name="T10" fmla="*/ 2147483647 w 4027"/>
                <a:gd name="T11" fmla="*/ 2147483647 h 516"/>
                <a:gd name="T12" fmla="*/ 2147483647 w 4027"/>
                <a:gd name="T13" fmla="*/ 2147483647 h 516"/>
                <a:gd name="T14" fmla="*/ 2147483647 w 4027"/>
                <a:gd name="T15" fmla="*/ 2147483647 h 5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027"/>
                <a:gd name="T25" fmla="*/ 0 h 516"/>
                <a:gd name="T26" fmla="*/ 4027 w 4027"/>
                <a:gd name="T27" fmla="*/ 516 h 5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027" h="516">
                  <a:moveTo>
                    <a:pt x="0" y="289"/>
                  </a:moveTo>
                  <a:cubicBezTo>
                    <a:pt x="180" y="354"/>
                    <a:pt x="361" y="419"/>
                    <a:pt x="576" y="452"/>
                  </a:cubicBezTo>
                  <a:cubicBezTo>
                    <a:pt x="791" y="485"/>
                    <a:pt x="1040" y="516"/>
                    <a:pt x="1293" y="490"/>
                  </a:cubicBezTo>
                  <a:cubicBezTo>
                    <a:pt x="1546" y="464"/>
                    <a:pt x="1836" y="368"/>
                    <a:pt x="2097" y="294"/>
                  </a:cubicBezTo>
                  <a:cubicBezTo>
                    <a:pt x="2358" y="220"/>
                    <a:pt x="2645" y="88"/>
                    <a:pt x="2858" y="44"/>
                  </a:cubicBezTo>
                  <a:cubicBezTo>
                    <a:pt x="3071" y="0"/>
                    <a:pt x="3203" y="6"/>
                    <a:pt x="3374" y="28"/>
                  </a:cubicBezTo>
                  <a:cubicBezTo>
                    <a:pt x="3545" y="50"/>
                    <a:pt x="3776" y="142"/>
                    <a:pt x="3885" y="175"/>
                  </a:cubicBezTo>
                  <a:cubicBezTo>
                    <a:pt x="3994" y="208"/>
                    <a:pt x="4003" y="216"/>
                    <a:pt x="4027" y="22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prstDash val="lg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25610" name="Freeform 8"/>
            <p:cNvSpPr>
              <a:spLocks/>
            </p:cNvSpPr>
            <p:nvPr/>
          </p:nvSpPr>
          <p:spPr bwMode="auto">
            <a:xfrm>
              <a:off x="1230313" y="2632075"/>
              <a:ext cx="7889875" cy="1782763"/>
            </a:xfrm>
            <a:custGeom>
              <a:avLst/>
              <a:gdLst>
                <a:gd name="T0" fmla="*/ 0 w 3727"/>
                <a:gd name="T1" fmla="*/ 2147483647 h 1123"/>
                <a:gd name="T2" fmla="*/ 2147483647 w 3727"/>
                <a:gd name="T3" fmla="*/ 2147483647 h 1123"/>
                <a:gd name="T4" fmla="*/ 2147483647 w 3727"/>
                <a:gd name="T5" fmla="*/ 2147483647 h 1123"/>
                <a:gd name="T6" fmla="*/ 2147483647 w 3727"/>
                <a:gd name="T7" fmla="*/ 2147483647 h 1123"/>
                <a:gd name="T8" fmla="*/ 2147483647 w 3727"/>
                <a:gd name="T9" fmla="*/ 2147483647 h 1123"/>
                <a:gd name="T10" fmla="*/ 2147483647 w 3727"/>
                <a:gd name="T11" fmla="*/ 2147483647 h 1123"/>
                <a:gd name="T12" fmla="*/ 2147483647 w 3727"/>
                <a:gd name="T13" fmla="*/ 2147483647 h 1123"/>
                <a:gd name="T14" fmla="*/ 2147483647 w 3727"/>
                <a:gd name="T15" fmla="*/ 2147483647 h 1123"/>
                <a:gd name="T16" fmla="*/ 2147483647 w 3727"/>
                <a:gd name="T17" fmla="*/ 2147483647 h 1123"/>
                <a:gd name="T18" fmla="*/ 2147483647 w 3727"/>
                <a:gd name="T19" fmla="*/ 2147483647 h 1123"/>
                <a:gd name="T20" fmla="*/ 2147483647 w 3727"/>
                <a:gd name="T21" fmla="*/ 2147483647 h 1123"/>
                <a:gd name="T22" fmla="*/ 2147483647 w 3727"/>
                <a:gd name="T23" fmla="*/ 2147483647 h 1123"/>
                <a:gd name="T24" fmla="*/ 2147483647 w 3727"/>
                <a:gd name="T25" fmla="*/ 2147483647 h 1123"/>
                <a:gd name="T26" fmla="*/ 2147483647 w 3727"/>
                <a:gd name="T27" fmla="*/ 2147483647 h 11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727"/>
                <a:gd name="T43" fmla="*/ 0 h 1123"/>
                <a:gd name="T44" fmla="*/ 3727 w 3727"/>
                <a:gd name="T45" fmla="*/ 1123 h 11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727" h="1123">
                  <a:moveTo>
                    <a:pt x="0" y="1113"/>
                  </a:moveTo>
                  <a:cubicBezTo>
                    <a:pt x="129" y="1118"/>
                    <a:pt x="258" y="1123"/>
                    <a:pt x="397" y="1119"/>
                  </a:cubicBezTo>
                  <a:cubicBezTo>
                    <a:pt x="536" y="1115"/>
                    <a:pt x="689" y="1114"/>
                    <a:pt x="837" y="1086"/>
                  </a:cubicBezTo>
                  <a:cubicBezTo>
                    <a:pt x="985" y="1058"/>
                    <a:pt x="1132" y="1019"/>
                    <a:pt x="1288" y="950"/>
                  </a:cubicBezTo>
                  <a:cubicBezTo>
                    <a:pt x="1444" y="881"/>
                    <a:pt x="1656" y="762"/>
                    <a:pt x="1772" y="673"/>
                  </a:cubicBezTo>
                  <a:cubicBezTo>
                    <a:pt x="1888" y="584"/>
                    <a:pt x="1921" y="498"/>
                    <a:pt x="1984" y="418"/>
                  </a:cubicBezTo>
                  <a:cubicBezTo>
                    <a:pt x="2047" y="338"/>
                    <a:pt x="2097" y="252"/>
                    <a:pt x="2147" y="190"/>
                  </a:cubicBezTo>
                  <a:cubicBezTo>
                    <a:pt x="2197" y="128"/>
                    <a:pt x="2220" y="79"/>
                    <a:pt x="2283" y="48"/>
                  </a:cubicBezTo>
                  <a:cubicBezTo>
                    <a:pt x="2346" y="17"/>
                    <a:pt x="2460" y="0"/>
                    <a:pt x="2527" y="5"/>
                  </a:cubicBezTo>
                  <a:cubicBezTo>
                    <a:pt x="2594" y="10"/>
                    <a:pt x="2598" y="27"/>
                    <a:pt x="2685" y="81"/>
                  </a:cubicBezTo>
                  <a:cubicBezTo>
                    <a:pt x="2772" y="135"/>
                    <a:pt x="2942" y="255"/>
                    <a:pt x="3049" y="331"/>
                  </a:cubicBezTo>
                  <a:cubicBezTo>
                    <a:pt x="3156" y="407"/>
                    <a:pt x="3224" y="473"/>
                    <a:pt x="3326" y="537"/>
                  </a:cubicBezTo>
                  <a:cubicBezTo>
                    <a:pt x="3428" y="601"/>
                    <a:pt x="3599" y="686"/>
                    <a:pt x="3663" y="717"/>
                  </a:cubicBezTo>
                  <a:cubicBezTo>
                    <a:pt x="3727" y="748"/>
                    <a:pt x="3719" y="735"/>
                    <a:pt x="3712" y="722"/>
                  </a:cubicBezTo>
                </a:path>
              </a:pathLst>
            </a:custGeom>
            <a:noFill/>
            <a:ln w="38100">
              <a:solidFill>
                <a:srgbClr val="990033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40969" name="AutoShape 9"/>
            <p:cNvSpPr>
              <a:spLocks noChangeArrowheads="1"/>
            </p:cNvSpPr>
            <p:nvPr/>
          </p:nvSpPr>
          <p:spPr bwMode="auto">
            <a:xfrm>
              <a:off x="1381125" y="5021262"/>
              <a:ext cx="236538" cy="155575"/>
            </a:xfrm>
            <a:prstGeom prst="star5">
              <a:avLst/>
            </a:prstGeom>
            <a:solidFill>
              <a:srgbClr val="66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pitchFamily="-1" charset="0"/>
                <a:ea typeface="+mn-ea"/>
              </a:endParaRPr>
            </a:p>
          </p:txBody>
        </p:sp>
        <p:sp>
          <p:nvSpPr>
            <p:cNvPr id="40970" name="AutoShape 10"/>
            <p:cNvSpPr>
              <a:spLocks noChangeArrowheads="1"/>
            </p:cNvSpPr>
            <p:nvPr/>
          </p:nvSpPr>
          <p:spPr bwMode="auto">
            <a:xfrm>
              <a:off x="2633663" y="4745037"/>
              <a:ext cx="236537" cy="155575"/>
            </a:xfrm>
            <a:prstGeom prst="star5">
              <a:avLst/>
            </a:prstGeom>
            <a:solidFill>
              <a:srgbClr val="66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pitchFamily="-1" charset="0"/>
                <a:ea typeface="+mn-ea"/>
              </a:endParaRPr>
            </a:p>
          </p:txBody>
        </p:sp>
        <p:sp>
          <p:nvSpPr>
            <p:cNvPr id="40971" name="AutoShape 11"/>
            <p:cNvSpPr>
              <a:spLocks noChangeArrowheads="1"/>
            </p:cNvSpPr>
            <p:nvPr/>
          </p:nvSpPr>
          <p:spPr bwMode="auto">
            <a:xfrm>
              <a:off x="3798888" y="4349749"/>
              <a:ext cx="236537" cy="155575"/>
            </a:xfrm>
            <a:prstGeom prst="star5">
              <a:avLst/>
            </a:prstGeom>
            <a:solidFill>
              <a:srgbClr val="66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pitchFamily="-1" charset="0"/>
                <a:ea typeface="+mn-ea"/>
              </a:endParaRPr>
            </a:p>
          </p:txBody>
        </p:sp>
        <p:sp>
          <p:nvSpPr>
            <p:cNvPr id="40972" name="AutoShape 12"/>
            <p:cNvSpPr>
              <a:spLocks noChangeArrowheads="1"/>
            </p:cNvSpPr>
            <p:nvPr/>
          </p:nvSpPr>
          <p:spPr bwMode="auto">
            <a:xfrm>
              <a:off x="6294438" y="2279650"/>
              <a:ext cx="236537" cy="155575"/>
            </a:xfrm>
            <a:prstGeom prst="star5">
              <a:avLst/>
            </a:prstGeom>
            <a:solidFill>
              <a:srgbClr val="66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pitchFamily="-1" charset="0"/>
                <a:ea typeface="+mn-ea"/>
              </a:endParaRPr>
            </a:p>
          </p:txBody>
        </p:sp>
        <p:sp>
          <p:nvSpPr>
            <p:cNvPr id="40973" name="AutoShape 13"/>
            <p:cNvSpPr>
              <a:spLocks noChangeArrowheads="1"/>
            </p:cNvSpPr>
            <p:nvPr/>
          </p:nvSpPr>
          <p:spPr bwMode="auto">
            <a:xfrm>
              <a:off x="6789738" y="3176588"/>
              <a:ext cx="236537" cy="155575"/>
            </a:xfrm>
            <a:prstGeom prst="star5">
              <a:avLst/>
            </a:prstGeom>
            <a:solidFill>
              <a:srgbClr val="66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pitchFamily="-1" charset="0"/>
                <a:ea typeface="+mn-ea"/>
              </a:endParaRPr>
            </a:p>
          </p:txBody>
        </p:sp>
        <p:sp>
          <p:nvSpPr>
            <p:cNvPr id="40974" name="AutoShape 14"/>
            <p:cNvSpPr>
              <a:spLocks noChangeArrowheads="1"/>
            </p:cNvSpPr>
            <p:nvPr/>
          </p:nvSpPr>
          <p:spPr bwMode="auto">
            <a:xfrm>
              <a:off x="4867275" y="3736974"/>
              <a:ext cx="238125" cy="155575"/>
            </a:xfrm>
            <a:prstGeom prst="star5">
              <a:avLst/>
            </a:prstGeom>
            <a:solidFill>
              <a:srgbClr val="66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pitchFamily="-1" charset="0"/>
                <a:ea typeface="+mn-ea"/>
              </a:endParaRPr>
            </a:p>
          </p:txBody>
        </p:sp>
        <p:sp>
          <p:nvSpPr>
            <p:cNvPr id="25617" name="Text Box 15"/>
            <p:cNvSpPr txBox="1">
              <a:spLocks noChangeArrowheads="1"/>
            </p:cNvSpPr>
            <p:nvPr/>
          </p:nvSpPr>
          <p:spPr bwMode="auto">
            <a:xfrm>
              <a:off x="10242550" y="5391149"/>
              <a:ext cx="8223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time</a:t>
              </a:r>
            </a:p>
          </p:txBody>
        </p:sp>
        <p:sp>
          <p:nvSpPr>
            <p:cNvPr id="25618" name="Line 16"/>
            <p:cNvSpPr>
              <a:spLocks noChangeShapeType="1"/>
            </p:cNvSpPr>
            <p:nvPr/>
          </p:nvSpPr>
          <p:spPr bwMode="auto">
            <a:xfrm>
              <a:off x="1381125" y="5383213"/>
              <a:ext cx="553402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AU" dirty="0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5619" name="Text Box 17"/>
            <p:cNvSpPr txBox="1">
              <a:spLocks noChangeArrowheads="1"/>
            </p:cNvSpPr>
            <p:nvPr/>
          </p:nvSpPr>
          <p:spPr bwMode="auto">
            <a:xfrm>
              <a:off x="3297237" y="5200649"/>
              <a:ext cx="1260475" cy="3667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6 hours</a:t>
              </a:r>
            </a:p>
          </p:txBody>
        </p:sp>
        <p:sp>
          <p:nvSpPr>
            <p:cNvPr id="25620" name="Text Box 18"/>
            <p:cNvSpPr txBox="1">
              <a:spLocks noChangeArrowheads="1"/>
            </p:cNvSpPr>
            <p:nvPr/>
          </p:nvSpPr>
          <p:spPr bwMode="auto">
            <a:xfrm>
              <a:off x="268288" y="2208213"/>
              <a:ext cx="1160463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model </a:t>
              </a:r>
            </a:p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state</a:t>
              </a:r>
            </a:p>
          </p:txBody>
        </p:sp>
        <p:sp>
          <p:nvSpPr>
            <p:cNvPr id="25621" name="Text Box 19"/>
            <p:cNvSpPr txBox="1">
              <a:spLocks noChangeArrowheads="1"/>
            </p:cNvSpPr>
            <p:nvPr/>
          </p:nvSpPr>
          <p:spPr bwMode="auto">
            <a:xfrm>
              <a:off x="3317874" y="4684712"/>
              <a:ext cx="1973264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669900"/>
                  </a:solidFill>
                  <a:ea typeface="ＭＳ Ｐゴシック" pitchFamily="34" charset="-128"/>
                </a:rPr>
                <a:t>observations</a:t>
              </a:r>
            </a:p>
          </p:txBody>
        </p:sp>
        <p:sp>
          <p:nvSpPr>
            <p:cNvPr id="25622" name="Text Box 20"/>
            <p:cNvSpPr txBox="1">
              <a:spLocks noChangeArrowheads="1"/>
            </p:cNvSpPr>
            <p:nvPr/>
          </p:nvSpPr>
          <p:spPr bwMode="auto">
            <a:xfrm>
              <a:off x="8237538" y="3890963"/>
              <a:ext cx="3616325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990033"/>
                  </a:solidFill>
                  <a:ea typeface="ＭＳ Ｐゴシック" pitchFamily="34" charset="-128"/>
                </a:rPr>
                <a:t>new forecast</a:t>
              </a:r>
              <a:br>
                <a:rPr lang="en-AU" sz="1800" dirty="0">
                  <a:solidFill>
                    <a:srgbClr val="990033"/>
                  </a:solidFill>
                  <a:ea typeface="ＭＳ Ｐゴシック" pitchFamily="34" charset="-128"/>
                </a:rPr>
              </a:br>
              <a:r>
                <a:rPr lang="en-AU" sz="1800" dirty="0">
                  <a:solidFill>
                    <a:srgbClr val="990033"/>
                  </a:solidFill>
                  <a:ea typeface="ＭＳ Ｐゴシック" pitchFamily="34" charset="-128"/>
                </a:rPr>
                <a:t>(3 days/10 days)	           </a:t>
              </a:r>
            </a:p>
          </p:txBody>
        </p:sp>
        <p:sp>
          <p:nvSpPr>
            <p:cNvPr id="25623" name="Line 21"/>
            <p:cNvSpPr>
              <a:spLocks noChangeShapeType="1"/>
            </p:cNvSpPr>
            <p:nvPr/>
          </p:nvSpPr>
          <p:spPr bwMode="auto">
            <a:xfrm>
              <a:off x="1517650" y="4398963"/>
              <a:ext cx="0" cy="6556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AU" dirty="0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5624" name="Line 22"/>
            <p:cNvSpPr>
              <a:spLocks noChangeShapeType="1"/>
            </p:cNvSpPr>
            <p:nvPr/>
          </p:nvSpPr>
          <p:spPr bwMode="auto">
            <a:xfrm>
              <a:off x="2749550" y="4408488"/>
              <a:ext cx="0" cy="344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AU" dirty="0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5625" name="Line 23"/>
            <p:cNvSpPr>
              <a:spLocks noChangeShapeType="1"/>
            </p:cNvSpPr>
            <p:nvPr/>
          </p:nvSpPr>
          <p:spPr bwMode="auto">
            <a:xfrm>
              <a:off x="3889375" y="4175125"/>
              <a:ext cx="0" cy="2238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AU" dirty="0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5626" name="Line 24"/>
            <p:cNvSpPr>
              <a:spLocks noChangeShapeType="1"/>
            </p:cNvSpPr>
            <p:nvPr/>
          </p:nvSpPr>
          <p:spPr bwMode="auto">
            <a:xfrm>
              <a:off x="6408738" y="2416175"/>
              <a:ext cx="0" cy="214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AU" dirty="0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5627" name="Line 25"/>
            <p:cNvSpPr>
              <a:spLocks noChangeShapeType="1"/>
            </p:cNvSpPr>
            <p:nvPr/>
          </p:nvSpPr>
          <p:spPr bwMode="auto">
            <a:xfrm>
              <a:off x="6891338" y="2778125"/>
              <a:ext cx="0" cy="4302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AU" dirty="0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5628" name="Text Box 26"/>
            <p:cNvSpPr txBox="1">
              <a:spLocks noChangeArrowheads="1"/>
            </p:cNvSpPr>
            <p:nvPr/>
          </p:nvSpPr>
          <p:spPr bwMode="auto">
            <a:xfrm>
              <a:off x="1416050" y="4554537"/>
              <a:ext cx="52387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J</a:t>
              </a:r>
              <a:r>
                <a:rPr lang="en-AU" sz="1800" baseline="-25000" dirty="0">
                  <a:solidFill>
                    <a:srgbClr val="000000"/>
                  </a:solidFill>
                  <a:ea typeface="ＭＳ Ｐゴシック" pitchFamily="34" charset="-128"/>
                </a:rPr>
                <a:t>o</a:t>
              </a:r>
            </a:p>
          </p:txBody>
        </p:sp>
        <p:sp>
          <p:nvSpPr>
            <p:cNvPr id="25629" name="Text Box 27"/>
            <p:cNvSpPr txBox="1">
              <a:spLocks noChangeArrowheads="1"/>
            </p:cNvSpPr>
            <p:nvPr/>
          </p:nvSpPr>
          <p:spPr bwMode="auto">
            <a:xfrm>
              <a:off x="3798888" y="4079875"/>
              <a:ext cx="522286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J</a:t>
              </a:r>
              <a:r>
                <a:rPr lang="en-AU" sz="1800" baseline="-25000" dirty="0">
                  <a:solidFill>
                    <a:srgbClr val="000000"/>
                  </a:solidFill>
                  <a:ea typeface="ＭＳ Ｐゴシック" pitchFamily="34" charset="-128"/>
                </a:rPr>
                <a:t>o</a:t>
              </a:r>
            </a:p>
          </p:txBody>
        </p:sp>
        <p:sp>
          <p:nvSpPr>
            <p:cNvPr id="25630" name="Text Box 28"/>
            <p:cNvSpPr txBox="1">
              <a:spLocks noChangeArrowheads="1"/>
            </p:cNvSpPr>
            <p:nvPr/>
          </p:nvSpPr>
          <p:spPr bwMode="auto">
            <a:xfrm>
              <a:off x="2692399" y="4408488"/>
              <a:ext cx="52387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J</a:t>
              </a:r>
              <a:r>
                <a:rPr lang="en-AU" sz="1800" baseline="-25000" dirty="0">
                  <a:solidFill>
                    <a:srgbClr val="000000"/>
                  </a:solidFill>
                  <a:ea typeface="ＭＳ Ｐゴシック" pitchFamily="34" charset="-128"/>
                </a:rPr>
                <a:t>o</a:t>
              </a:r>
            </a:p>
          </p:txBody>
        </p:sp>
        <p:sp>
          <p:nvSpPr>
            <p:cNvPr id="25631" name="Text Box 29"/>
            <p:cNvSpPr txBox="1">
              <a:spLocks noChangeArrowheads="1"/>
            </p:cNvSpPr>
            <p:nvPr/>
          </p:nvSpPr>
          <p:spPr bwMode="auto">
            <a:xfrm>
              <a:off x="6523038" y="2770188"/>
              <a:ext cx="522286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J</a:t>
              </a:r>
              <a:r>
                <a:rPr lang="en-AU" sz="1800" baseline="-25000" dirty="0">
                  <a:solidFill>
                    <a:srgbClr val="000000"/>
                  </a:solidFill>
                  <a:ea typeface="ＭＳ Ｐゴシック" pitchFamily="34" charset="-128"/>
                </a:rPr>
                <a:t>o</a:t>
              </a:r>
            </a:p>
          </p:txBody>
        </p:sp>
        <p:sp>
          <p:nvSpPr>
            <p:cNvPr id="25632" name="Text Box 30"/>
            <p:cNvSpPr txBox="1">
              <a:spLocks noChangeArrowheads="1"/>
            </p:cNvSpPr>
            <p:nvPr/>
          </p:nvSpPr>
          <p:spPr bwMode="auto">
            <a:xfrm>
              <a:off x="6376989" y="2295525"/>
              <a:ext cx="522286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J</a:t>
              </a:r>
              <a:r>
                <a:rPr lang="en-AU" sz="1800" baseline="-25000" dirty="0">
                  <a:solidFill>
                    <a:srgbClr val="000000"/>
                  </a:solidFill>
                  <a:ea typeface="ＭＳ Ｐゴシック" pitchFamily="34" charset="-128"/>
                </a:rPr>
                <a:t>o</a:t>
              </a:r>
            </a:p>
          </p:txBody>
        </p:sp>
        <p:sp>
          <p:nvSpPr>
            <p:cNvPr id="25633" name="Text Box 31"/>
            <p:cNvSpPr txBox="1">
              <a:spLocks noChangeArrowheads="1"/>
            </p:cNvSpPr>
            <p:nvPr/>
          </p:nvSpPr>
          <p:spPr bwMode="auto">
            <a:xfrm>
              <a:off x="2851150" y="3863975"/>
              <a:ext cx="5238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J</a:t>
              </a:r>
              <a:r>
                <a:rPr lang="en-AU" sz="1800" baseline="-25000" dirty="0">
                  <a:solidFill>
                    <a:srgbClr val="000000"/>
                  </a:solidFill>
                  <a:ea typeface="ＭＳ Ｐゴシック" pitchFamily="34" charset="-128"/>
                </a:rPr>
                <a:t>b</a:t>
              </a:r>
            </a:p>
          </p:txBody>
        </p:sp>
        <p:sp>
          <p:nvSpPr>
            <p:cNvPr id="25634" name="Text Box 32"/>
            <p:cNvSpPr txBox="1">
              <a:spLocks noChangeArrowheads="1"/>
            </p:cNvSpPr>
            <p:nvPr/>
          </p:nvSpPr>
          <p:spPr bwMode="auto">
            <a:xfrm>
              <a:off x="1476375" y="3009900"/>
              <a:ext cx="276860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99CC"/>
                  </a:solidFill>
                  <a:ea typeface="ＭＳ Ｐゴシック" pitchFamily="34" charset="-128"/>
                </a:rPr>
                <a:t>first guess</a:t>
              </a:r>
            </a:p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99CC"/>
                  </a:solidFill>
                  <a:ea typeface="ＭＳ Ｐゴシック" pitchFamily="34" charset="-128"/>
                </a:rPr>
                <a:t>(previous forecast)</a:t>
              </a:r>
            </a:p>
          </p:txBody>
        </p:sp>
        <p:sp>
          <p:nvSpPr>
            <p:cNvPr id="25635" name="Text Box 33"/>
            <p:cNvSpPr txBox="1">
              <a:spLocks noChangeArrowheads="1"/>
            </p:cNvSpPr>
            <p:nvPr/>
          </p:nvSpPr>
          <p:spPr bwMode="auto">
            <a:xfrm>
              <a:off x="3844926" y="5589587"/>
              <a:ext cx="442913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t</a:t>
              </a:r>
              <a:r>
                <a:rPr lang="en-AU" sz="1800" baseline="-25000" dirty="0">
                  <a:solidFill>
                    <a:srgbClr val="000000"/>
                  </a:solidFill>
                  <a:ea typeface="ＭＳ Ｐゴシック" pitchFamily="34" charset="-128"/>
                </a:rPr>
                <a:t>0</a:t>
              </a:r>
            </a:p>
          </p:txBody>
        </p:sp>
        <p:sp>
          <p:nvSpPr>
            <p:cNvPr id="25636" name="Text Box 34"/>
            <p:cNvSpPr txBox="1">
              <a:spLocks noChangeArrowheads="1"/>
            </p:cNvSpPr>
            <p:nvPr/>
          </p:nvSpPr>
          <p:spPr bwMode="auto">
            <a:xfrm>
              <a:off x="6721474" y="5589587"/>
              <a:ext cx="677862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t+3</a:t>
              </a:r>
            </a:p>
          </p:txBody>
        </p:sp>
        <p:sp>
          <p:nvSpPr>
            <p:cNvPr id="25637" name="Text Box 35"/>
            <p:cNvSpPr txBox="1">
              <a:spLocks noChangeArrowheads="1"/>
            </p:cNvSpPr>
            <p:nvPr/>
          </p:nvSpPr>
          <p:spPr bwMode="auto">
            <a:xfrm>
              <a:off x="925513" y="5599112"/>
              <a:ext cx="601662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t</a:t>
              </a: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  <a:sym typeface="Symbol" pitchFamily="-1" charset="2"/>
                </a:rPr>
                <a:t>-</a:t>
              </a:r>
              <a:r>
                <a:rPr lang="en-AU" sz="1800" dirty="0">
                  <a:solidFill>
                    <a:srgbClr val="000000"/>
                  </a:solidFill>
                  <a:ea typeface="ＭＳ Ｐゴシック" pitchFamily="34" charset="-128"/>
                </a:rPr>
                <a:t>3</a:t>
              </a:r>
            </a:p>
          </p:txBody>
        </p:sp>
        <p:sp>
          <p:nvSpPr>
            <p:cNvPr id="25638" name="Line 36"/>
            <p:cNvSpPr>
              <a:spLocks noChangeShapeType="1"/>
            </p:cNvSpPr>
            <p:nvPr/>
          </p:nvSpPr>
          <p:spPr bwMode="auto">
            <a:xfrm flipV="1">
              <a:off x="4002088" y="5538788"/>
              <a:ext cx="0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AU" dirty="0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5639" name="Text Box 37"/>
            <p:cNvSpPr txBox="1">
              <a:spLocks noChangeArrowheads="1"/>
            </p:cNvSpPr>
            <p:nvPr/>
          </p:nvSpPr>
          <p:spPr bwMode="auto">
            <a:xfrm>
              <a:off x="1162050" y="4063999"/>
              <a:ext cx="14033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800" dirty="0">
                  <a:solidFill>
                    <a:srgbClr val="990033"/>
                  </a:solidFill>
                  <a:ea typeface="ＭＳ Ｐゴシック" pitchFamily="34" charset="-128"/>
                </a:rPr>
                <a:t>analysis</a:t>
              </a:r>
            </a:p>
          </p:txBody>
        </p:sp>
        <p:sp>
          <p:nvSpPr>
            <p:cNvPr id="25640" name="Line 38"/>
            <p:cNvSpPr>
              <a:spLocks noChangeShapeType="1"/>
            </p:cNvSpPr>
            <p:nvPr/>
          </p:nvSpPr>
          <p:spPr bwMode="auto">
            <a:xfrm>
              <a:off x="2874963" y="380365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AU" dirty="0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5641" name="Line 39"/>
            <p:cNvSpPr>
              <a:spLocks noChangeShapeType="1"/>
            </p:cNvSpPr>
            <p:nvPr/>
          </p:nvSpPr>
          <p:spPr bwMode="auto">
            <a:xfrm>
              <a:off x="2887663" y="3778250"/>
              <a:ext cx="0" cy="577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AU" dirty="0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5642" name="Text Box 40"/>
            <p:cNvSpPr txBox="1">
              <a:spLocks noChangeArrowheads="1"/>
            </p:cNvSpPr>
            <p:nvPr/>
          </p:nvSpPr>
          <p:spPr bwMode="auto">
            <a:xfrm>
              <a:off x="8231188" y="2111374"/>
              <a:ext cx="35877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auto" hangingPunct="1">
                <a:spcBef>
                  <a:spcPct val="50000"/>
                </a:spcBef>
                <a:spcAft>
                  <a:spcPts val="0"/>
                </a:spcAft>
              </a:pPr>
              <a:r>
                <a:rPr lang="en-US" sz="1800" b="1" dirty="0">
                  <a:solidFill>
                    <a:srgbClr val="000000"/>
                  </a:solidFill>
                  <a:ea typeface="ＭＳ Ｐゴシック" pitchFamily="34" charset="-128"/>
                </a:rPr>
                <a:t>Assimilation cycle repeats every 6 hours</a:t>
              </a: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9" y="1134269"/>
            <a:ext cx="7043749" cy="73647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2435360" y="5962650"/>
            <a:ext cx="1353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AU" sz="1200" b="1" dirty="0">
                <a:solidFill>
                  <a:srgbClr val="000000"/>
                </a:solidFill>
                <a:latin typeface="Arial"/>
                <a:ea typeface="+mn-ea"/>
              </a:rPr>
              <a:t>00/06/12/18 UTC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43575" y="4597328"/>
            <a:ext cx="25859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AU" sz="1600" dirty="0">
                <a:solidFill>
                  <a:srgbClr val="C00000"/>
                </a:solidFill>
                <a:latin typeface="Arial"/>
                <a:ea typeface="+mn-ea"/>
              </a:rPr>
              <a:t>the new initial condition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AU" sz="1600" dirty="0">
                <a:solidFill>
                  <a:srgbClr val="C00000"/>
                </a:solidFill>
                <a:latin typeface="Arial"/>
                <a:ea typeface="+mn-ea"/>
              </a:rPr>
              <a:t>is </a:t>
            </a:r>
            <a:r>
              <a:rPr lang="en-AU" sz="1600" i="1" dirty="0">
                <a:solidFill>
                  <a:srgbClr val="C00000"/>
                </a:solidFill>
                <a:latin typeface="Arial"/>
                <a:ea typeface="+mn-ea"/>
              </a:rPr>
              <a:t>initialised</a:t>
            </a:r>
            <a:r>
              <a:rPr lang="en-AU" sz="1600" dirty="0">
                <a:solidFill>
                  <a:srgbClr val="C00000"/>
                </a:solidFill>
                <a:latin typeface="Arial"/>
                <a:ea typeface="+mn-ea"/>
              </a:rPr>
              <a:t> (usually with a</a:t>
            </a:r>
            <a:br>
              <a:rPr lang="en-AU" sz="1600" dirty="0">
                <a:solidFill>
                  <a:srgbClr val="C00000"/>
                </a:solidFill>
                <a:latin typeface="Arial"/>
                <a:ea typeface="+mn-ea"/>
              </a:rPr>
            </a:br>
            <a:r>
              <a:rPr lang="en-AU" sz="1600" dirty="0">
                <a:solidFill>
                  <a:srgbClr val="C00000"/>
                </a:solidFill>
                <a:latin typeface="Arial"/>
                <a:ea typeface="+mn-ea"/>
              </a:rPr>
              <a:t>digital filter)</a:t>
            </a:r>
          </a:p>
        </p:txBody>
      </p:sp>
    </p:spTree>
    <p:extLst>
      <p:ext uri="{BB962C8B-B14F-4D97-AF65-F5344CB8AC3E}">
        <p14:creationId xmlns:p14="http://schemas.microsoft.com/office/powerpoint/2010/main" val="16166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dirty="0" smtClean="0">
                <a:solidFill>
                  <a:srgbClr val="666666"/>
                </a:solidFill>
              </a:rPr>
              <a:t>Observation processing</a:t>
            </a:r>
            <a:endParaRPr lang="en-AU" sz="2800" dirty="0">
              <a:solidFill>
                <a:srgbClr val="66666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0400" y="2209800"/>
            <a:ext cx="12192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RTDB</a:t>
            </a: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42005" y="2895600"/>
            <a:ext cx="688207" cy="1066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ODB</a:t>
            </a:r>
            <a:endParaRPr lang="en-AU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0400" y="3683478"/>
            <a:ext cx="12192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MARS</a:t>
            </a: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84496" y="2895600"/>
            <a:ext cx="1219200" cy="1066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OPS</a:t>
            </a: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71600" y="2895600"/>
            <a:ext cx="1219200" cy="1066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4D VAR</a:t>
            </a: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Oval 3"/>
          <p:cNvSpPr/>
          <p:nvPr/>
        </p:nvSpPr>
        <p:spPr>
          <a:xfrm>
            <a:off x="1552798" y="3140015"/>
            <a:ext cx="873556" cy="5865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BUFR</a:t>
            </a:r>
            <a:endParaRPr lang="en-AU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819810" y="2901358"/>
            <a:ext cx="1219200" cy="1066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</a:t>
            </a: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737573" y="3443386"/>
            <a:ext cx="411736" cy="0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9" idx="1"/>
          </p:cNvCxnSpPr>
          <p:nvPr/>
        </p:nvCxnSpPr>
        <p:spPr>
          <a:xfrm>
            <a:off x="5546630" y="3429000"/>
            <a:ext cx="524970" cy="0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3"/>
            <a:endCxn id="16" idx="1"/>
          </p:cNvCxnSpPr>
          <p:nvPr/>
        </p:nvCxnSpPr>
        <p:spPr>
          <a:xfrm>
            <a:off x="7290800" y="3429000"/>
            <a:ext cx="529010" cy="5758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505997" y="2829462"/>
            <a:ext cx="387567" cy="327804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518294" y="3719431"/>
            <a:ext cx="387567" cy="255925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470640" y="3433313"/>
            <a:ext cx="411736" cy="0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80400" y="5037828"/>
            <a:ext cx="1358619" cy="8971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Satellite (Exeter, local, AP-RARS)</a:t>
            </a:r>
            <a:endParaRPr lang="en-AU" sz="1200" dirty="0"/>
          </a:p>
        </p:txBody>
      </p:sp>
      <p:sp>
        <p:nvSpPr>
          <p:cNvPr id="30" name="Rectangle 29"/>
          <p:cNvSpPr/>
          <p:nvPr/>
        </p:nvSpPr>
        <p:spPr>
          <a:xfrm>
            <a:off x="312036" y="1058374"/>
            <a:ext cx="1358619" cy="8971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In-situ/</a:t>
            </a:r>
            <a:br>
              <a:rPr lang="en-AU" sz="1200" dirty="0" smtClean="0"/>
            </a:br>
            <a:r>
              <a:rPr lang="en-AU" sz="1200" dirty="0" smtClean="0"/>
              <a:t>conventional,</a:t>
            </a:r>
            <a:br>
              <a:rPr lang="en-AU" sz="1200" dirty="0" smtClean="0"/>
            </a:br>
            <a:r>
              <a:rPr lang="en-AU" sz="1200" dirty="0" smtClean="0"/>
              <a:t>AMVs (GTS, local)</a:t>
            </a:r>
            <a:endParaRPr lang="en-AU" sz="1200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977186" y="4770437"/>
            <a:ext cx="0" cy="267418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959709" y="1968466"/>
            <a:ext cx="0" cy="231276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316869" y="4071671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QC, thinning,</a:t>
            </a:r>
            <a:br>
              <a:rPr lang="en-AU" sz="1200" dirty="0" smtClean="0"/>
            </a:br>
            <a:r>
              <a:rPr lang="en-AU" sz="1200" dirty="0" smtClean="0"/>
              <a:t>bias correction</a:t>
            </a:r>
            <a:endParaRPr lang="en-AU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5987560" y="4084998"/>
            <a:ext cx="16048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Direct assimilation of</a:t>
            </a:r>
          </a:p>
          <a:p>
            <a:r>
              <a:rPr lang="en-AU" sz="1200" dirty="0"/>
              <a:t>r</a:t>
            </a:r>
            <a:r>
              <a:rPr lang="en-AU" sz="1200" dirty="0" smtClean="0"/>
              <a:t>adiances in the presence of all other observations.</a:t>
            </a:r>
            <a:br>
              <a:rPr lang="en-AU" sz="1200" dirty="0" smtClean="0"/>
            </a:br>
            <a:r>
              <a:rPr lang="en-AU" sz="1200" dirty="0" smtClean="0"/>
              <a:t>Observations used at correct observing time</a:t>
            </a:r>
            <a:endParaRPr lang="en-AU" sz="1200" dirty="0"/>
          </a:p>
        </p:txBody>
      </p:sp>
      <p:sp>
        <p:nvSpPr>
          <p:cNvPr id="41" name="Rectangle 40"/>
          <p:cNvSpPr/>
          <p:nvPr/>
        </p:nvSpPr>
        <p:spPr>
          <a:xfrm>
            <a:off x="7929078" y="4234130"/>
            <a:ext cx="1000664" cy="7880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200" b="1" dirty="0" smtClean="0"/>
              <a:t>SST</a:t>
            </a:r>
          </a:p>
          <a:p>
            <a:pPr algn="ctr"/>
            <a:r>
              <a:rPr lang="en-AU" sz="1200" b="1" dirty="0" smtClean="0"/>
              <a:t>Sea-ice</a:t>
            </a:r>
            <a:endParaRPr lang="en-AU" sz="1200" b="1" dirty="0"/>
          </a:p>
        </p:txBody>
      </p:sp>
      <p:cxnSp>
        <p:nvCxnSpPr>
          <p:cNvPr id="42" name="Straight Arrow Connector 41"/>
          <p:cNvCxnSpPr>
            <a:stCxn id="31" idx="2"/>
          </p:cNvCxnSpPr>
          <p:nvPr/>
        </p:nvCxnSpPr>
        <p:spPr>
          <a:xfrm>
            <a:off x="8424593" y="2622888"/>
            <a:ext cx="3460" cy="268394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8429410" y="3975356"/>
            <a:ext cx="0" cy="26465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924261" y="1834812"/>
            <a:ext cx="1000664" cy="7880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200" b="1" dirty="0" smtClean="0"/>
              <a:t>JULES</a:t>
            </a:r>
          </a:p>
          <a:p>
            <a:pPr algn="ctr"/>
            <a:endParaRPr lang="en-AU" sz="1200" b="1" dirty="0"/>
          </a:p>
          <a:p>
            <a:pPr algn="ctr"/>
            <a:r>
              <a:rPr lang="en-AU" sz="1200" b="1" dirty="0" smtClean="0"/>
              <a:t>Soil moisture</a:t>
            </a:r>
            <a:endParaRPr lang="en-AU" sz="1200" b="1" dirty="0"/>
          </a:p>
        </p:txBody>
      </p:sp>
      <p:sp>
        <p:nvSpPr>
          <p:cNvPr id="33" name="Rectangle 32"/>
          <p:cNvSpPr/>
          <p:nvPr/>
        </p:nvSpPr>
        <p:spPr>
          <a:xfrm>
            <a:off x="6071600" y="1907895"/>
            <a:ext cx="1219200" cy="8067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 </a:t>
            </a:r>
            <a:br>
              <a:rPr lang="en-AU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screen-level</a:t>
            </a:r>
          </a:p>
          <a:p>
            <a:pPr algn="ctr"/>
            <a:r>
              <a:rPr lang="en-AU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  <a:endParaRPr lang="en-AU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276117" y="2417134"/>
            <a:ext cx="881564" cy="0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546630" y="2714624"/>
            <a:ext cx="524970" cy="561976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380647" y="30339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IC</a:t>
            </a:r>
            <a:endParaRPr lang="en-AU" dirty="0"/>
          </a:p>
        </p:txBody>
      </p:sp>
      <p:sp>
        <p:nvSpPr>
          <p:cNvPr id="27" name="TextBox 26"/>
          <p:cNvSpPr txBox="1"/>
          <p:nvPr/>
        </p:nvSpPr>
        <p:spPr>
          <a:xfrm>
            <a:off x="7267633" y="2170558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nudging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83478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dirty="0" smtClean="0">
                <a:solidFill>
                  <a:srgbClr val="666666"/>
                </a:solidFill>
              </a:rPr>
              <a:t>Six hour analysis – forecast cycle</a:t>
            </a:r>
            <a:endParaRPr lang="en-AU" sz="2800" dirty="0">
              <a:solidFill>
                <a:srgbClr val="666666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055944" y="5114716"/>
            <a:ext cx="411781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213792" y="2060848"/>
            <a:ext cx="8187258" cy="1287196"/>
            <a:chOff x="899592" y="2060848"/>
            <a:chExt cx="8187258" cy="1287196"/>
          </a:xfrm>
        </p:grpSpPr>
        <p:sp>
          <p:nvSpPr>
            <p:cNvPr id="4" name="TextBox 3"/>
            <p:cNvSpPr txBox="1"/>
            <p:nvPr/>
          </p:nvSpPr>
          <p:spPr>
            <a:xfrm>
              <a:off x="899592" y="2060848"/>
              <a:ext cx="936104" cy="92333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AU" dirty="0" smtClean="0"/>
            </a:p>
            <a:p>
              <a:pPr algn="ctr"/>
              <a:r>
                <a:rPr lang="en-AU" dirty="0" smtClean="0"/>
                <a:t>OPS</a:t>
              </a:r>
            </a:p>
            <a:p>
              <a:endParaRPr lang="en-AU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483768" y="2060848"/>
              <a:ext cx="936104" cy="92333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AU" dirty="0" smtClean="0"/>
            </a:p>
            <a:p>
              <a:pPr algn="ctr"/>
              <a:r>
                <a:rPr lang="en-AU" dirty="0" smtClean="0"/>
                <a:t>VAR</a:t>
              </a:r>
            </a:p>
            <a:p>
              <a:endParaRPr lang="en-AU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67944" y="2060848"/>
              <a:ext cx="936104" cy="92333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AU" dirty="0" smtClean="0"/>
            </a:p>
            <a:p>
              <a:pPr algn="ctr"/>
              <a:r>
                <a:rPr lang="en-AU" dirty="0" smtClean="0"/>
                <a:t>UM</a:t>
              </a:r>
            </a:p>
            <a:p>
              <a:endParaRPr lang="en-AU" dirty="0"/>
            </a:p>
          </p:txBody>
        </p:sp>
        <p:cxnSp>
          <p:nvCxnSpPr>
            <p:cNvPr id="8" name="Straight Arrow Connector 7"/>
            <p:cNvCxnSpPr>
              <a:stCxn id="4" idx="3"/>
              <a:endCxn id="5" idx="1"/>
            </p:cNvCxnSpPr>
            <p:nvPr/>
          </p:nvCxnSpPr>
          <p:spPr>
            <a:xfrm>
              <a:off x="1835696" y="2522513"/>
              <a:ext cx="648072" cy="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419872" y="2526800"/>
              <a:ext cx="648072" cy="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5011346" y="2522513"/>
              <a:ext cx="4075504" cy="4747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620808" y="2522796"/>
              <a:ext cx="0" cy="82524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099542" y="2206875"/>
              <a:ext cx="575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+6h</a:t>
              </a:r>
              <a:endParaRPr lang="en-AU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583122" y="2755586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FG</a:t>
              </a:r>
              <a:endParaRPr lang="en-AU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29500" y="221570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forecast</a:t>
              </a:r>
              <a:endParaRPr lang="en-AU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884164" y="3346633"/>
            <a:ext cx="936104" cy="92333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AU" dirty="0" smtClean="0"/>
          </a:p>
          <a:p>
            <a:pPr algn="ctr"/>
            <a:r>
              <a:rPr lang="en-AU" dirty="0" smtClean="0"/>
              <a:t>OPS</a:t>
            </a:r>
          </a:p>
          <a:p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4468340" y="3346633"/>
            <a:ext cx="936104" cy="92333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AU" dirty="0" smtClean="0"/>
          </a:p>
          <a:p>
            <a:pPr algn="ctr"/>
            <a:r>
              <a:rPr lang="en-AU" dirty="0" smtClean="0"/>
              <a:t>VAR</a:t>
            </a:r>
          </a:p>
          <a:p>
            <a:endParaRPr lang="en-AU" dirty="0"/>
          </a:p>
        </p:txBody>
      </p:sp>
      <p:sp>
        <p:nvSpPr>
          <p:cNvPr id="23" name="TextBox 22"/>
          <p:cNvSpPr txBox="1"/>
          <p:nvPr/>
        </p:nvSpPr>
        <p:spPr>
          <a:xfrm>
            <a:off x="6052516" y="3346633"/>
            <a:ext cx="936104" cy="92333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AU" dirty="0" smtClean="0"/>
          </a:p>
          <a:p>
            <a:pPr algn="ctr"/>
            <a:r>
              <a:rPr lang="en-AU" dirty="0" smtClean="0"/>
              <a:t>UM</a:t>
            </a:r>
          </a:p>
          <a:p>
            <a:endParaRPr lang="en-AU" dirty="0"/>
          </a:p>
        </p:txBody>
      </p:sp>
      <p:cxnSp>
        <p:nvCxnSpPr>
          <p:cNvPr id="24" name="Straight Arrow Connector 23"/>
          <p:cNvCxnSpPr>
            <a:stCxn id="21" idx="3"/>
            <a:endCxn id="22" idx="1"/>
          </p:cNvCxnSpPr>
          <p:nvPr/>
        </p:nvCxnSpPr>
        <p:spPr>
          <a:xfrm>
            <a:off x="3820268" y="3808298"/>
            <a:ext cx="64807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404444" y="3812585"/>
            <a:ext cx="64807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995918" y="3813045"/>
            <a:ext cx="1471807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05380" y="3808581"/>
            <a:ext cx="0" cy="82524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84114" y="349266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+6h</a:t>
            </a:r>
            <a:endParaRPr lang="en-AU" dirty="0"/>
          </a:p>
        </p:txBody>
      </p:sp>
      <p:sp>
        <p:nvSpPr>
          <p:cNvPr id="29" name="TextBox 28"/>
          <p:cNvSpPr txBox="1"/>
          <p:nvPr/>
        </p:nvSpPr>
        <p:spPr>
          <a:xfrm>
            <a:off x="2266020" y="146355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FG</a:t>
            </a:r>
            <a:endParaRPr lang="en-AU" dirty="0"/>
          </a:p>
        </p:txBody>
      </p:sp>
      <p:sp>
        <p:nvSpPr>
          <p:cNvPr id="32" name="TextBox 31"/>
          <p:cNvSpPr txBox="1"/>
          <p:nvPr/>
        </p:nvSpPr>
        <p:spPr>
          <a:xfrm>
            <a:off x="5526139" y="4648764"/>
            <a:ext cx="936104" cy="92333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AU" dirty="0" smtClean="0"/>
          </a:p>
          <a:p>
            <a:pPr algn="ctr"/>
            <a:r>
              <a:rPr lang="en-AU" dirty="0" smtClean="0"/>
              <a:t>OPS</a:t>
            </a:r>
          </a:p>
          <a:p>
            <a:endParaRPr lang="en-AU" dirty="0"/>
          </a:p>
        </p:txBody>
      </p:sp>
      <p:sp>
        <p:nvSpPr>
          <p:cNvPr id="33" name="TextBox 32"/>
          <p:cNvSpPr txBox="1"/>
          <p:nvPr/>
        </p:nvSpPr>
        <p:spPr>
          <a:xfrm>
            <a:off x="7110315" y="4648764"/>
            <a:ext cx="936104" cy="92333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AU" dirty="0" smtClean="0"/>
          </a:p>
          <a:p>
            <a:pPr algn="ctr"/>
            <a:r>
              <a:rPr lang="en-AU" dirty="0" smtClean="0"/>
              <a:t>VAR</a:t>
            </a:r>
          </a:p>
          <a:p>
            <a:endParaRPr lang="en-AU" dirty="0"/>
          </a:p>
        </p:txBody>
      </p:sp>
      <p:cxnSp>
        <p:nvCxnSpPr>
          <p:cNvPr id="35" name="Straight Arrow Connector 34"/>
          <p:cNvCxnSpPr>
            <a:stCxn id="32" idx="3"/>
            <a:endCxn id="33" idx="1"/>
          </p:cNvCxnSpPr>
          <p:nvPr/>
        </p:nvCxnSpPr>
        <p:spPr>
          <a:xfrm>
            <a:off x="6462243" y="5110429"/>
            <a:ext cx="64807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262589" y="1235600"/>
            <a:ext cx="0" cy="82524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599373" y="403653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FG</a:t>
            </a:r>
            <a:endParaRPr lang="en-AU" dirty="0"/>
          </a:p>
        </p:txBody>
      </p:sp>
      <p:sp>
        <p:nvSpPr>
          <p:cNvPr id="44" name="TextBox 43"/>
          <p:cNvSpPr txBox="1"/>
          <p:nvPr/>
        </p:nvSpPr>
        <p:spPr>
          <a:xfrm>
            <a:off x="1405542" y="3558012"/>
            <a:ext cx="1500537" cy="38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 smtClean="0">
                <a:solidFill>
                  <a:srgbClr val="C00000"/>
                </a:solidFill>
              </a:rPr>
              <a:t>6 hours later</a:t>
            </a:r>
            <a:endParaRPr lang="en-AU" dirty="0">
              <a:solidFill>
                <a:srgbClr val="C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031048" y="4920306"/>
            <a:ext cx="1500537" cy="38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 smtClean="0">
                <a:solidFill>
                  <a:srgbClr val="C00000"/>
                </a:solidFill>
              </a:rPr>
              <a:t>6 hours later</a:t>
            </a:r>
            <a:endParaRPr lang="en-AU" dirty="0">
              <a:solidFill>
                <a:srgbClr val="C0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72217" y="22195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IC</a:t>
            </a:r>
            <a:endParaRPr lang="en-AU" dirty="0"/>
          </a:p>
        </p:txBody>
      </p:sp>
      <p:sp>
        <p:nvSpPr>
          <p:cNvPr id="47" name="TextBox 46"/>
          <p:cNvSpPr txBox="1"/>
          <p:nvPr/>
        </p:nvSpPr>
        <p:spPr>
          <a:xfrm>
            <a:off x="5520731" y="349266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IC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3987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00589" y="429238"/>
            <a:ext cx="8537564" cy="5609161"/>
            <a:chOff x="1062799" y="856223"/>
            <a:chExt cx="19934323" cy="123687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799" y="6994723"/>
              <a:ext cx="8935698" cy="623022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98"/>
            <a:stretch/>
          </p:blipFill>
          <p:spPr>
            <a:xfrm>
              <a:off x="5488256" y="7119689"/>
              <a:ext cx="15508866" cy="610525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307" y="856223"/>
              <a:ext cx="15061128" cy="755438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543550" y="647700"/>
            <a:ext cx="2838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ACCESS-G3</a:t>
            </a:r>
            <a:endParaRPr lang="en-AU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3613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562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059" y="153451"/>
            <a:ext cx="6994525" cy="1143000"/>
          </a:xfrm>
        </p:spPr>
        <p:txBody>
          <a:bodyPr/>
          <a:lstStyle/>
          <a:p>
            <a:r>
              <a:rPr lang="en-AU" sz="2800" dirty="0">
                <a:solidFill>
                  <a:srgbClr val="666666"/>
                </a:solidFill>
              </a:rPr>
              <a:t>ACCESS: APS1 </a:t>
            </a:r>
            <a:r>
              <a:rPr lang="en-AU" sz="2800" dirty="0">
                <a:solidFill>
                  <a:srgbClr val="666666"/>
                </a:solidFill>
                <a:sym typeface="Symbol"/>
              </a:rPr>
              <a:t></a:t>
            </a:r>
            <a:r>
              <a:rPr lang="en-AU" sz="2800" dirty="0" smtClean="0">
                <a:solidFill>
                  <a:srgbClr val="666666"/>
                </a:solidFill>
              </a:rPr>
              <a:t> </a:t>
            </a:r>
            <a:r>
              <a:rPr lang="en-AU" sz="2800" dirty="0">
                <a:solidFill>
                  <a:srgbClr val="666666"/>
                </a:solidFill>
              </a:rPr>
              <a:t>APS2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AU" sz="2400" dirty="0" smtClean="0"/>
              <a:t>Current operational </a:t>
            </a:r>
            <a:r>
              <a:rPr lang="en-AU" sz="2400" dirty="0"/>
              <a:t>system is </a:t>
            </a:r>
            <a:r>
              <a:rPr lang="en-AU" sz="2400" b="1" dirty="0" smtClean="0"/>
              <a:t>APS1(APS2)</a:t>
            </a:r>
            <a:endParaRPr lang="en-AU" sz="2400" b="1" dirty="0"/>
          </a:p>
          <a:p>
            <a:pPr lvl="0"/>
            <a:r>
              <a:rPr lang="en-AU" sz="2400" b="1" dirty="0"/>
              <a:t>APS</a:t>
            </a:r>
            <a:r>
              <a:rPr lang="en-AU" sz="2400" dirty="0"/>
              <a:t> = "Australian </a:t>
            </a:r>
            <a:r>
              <a:rPr lang="en-AU" sz="2400" dirty="0" smtClean="0"/>
              <a:t>Parallel Suite” as per Met Office </a:t>
            </a:r>
            <a:r>
              <a:rPr lang="en-AU" sz="2400" b="1" dirty="0" smtClean="0"/>
              <a:t>PS</a:t>
            </a:r>
            <a:r>
              <a:rPr lang="en-AU" sz="2400" dirty="0" smtClean="0"/>
              <a:t> "Parallel Suite" </a:t>
            </a:r>
          </a:p>
          <a:p>
            <a:r>
              <a:rPr lang="en-US" sz="2400" dirty="0" smtClean="0"/>
              <a:t>Currently </a:t>
            </a:r>
            <a:r>
              <a:rPr lang="en-US" sz="2400" dirty="0"/>
              <a:t>upgrading APS1 to </a:t>
            </a:r>
            <a:r>
              <a:rPr lang="en-US" sz="2400" dirty="0" smtClean="0"/>
              <a:t>APS2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22841"/>
              </p:ext>
            </p:extLst>
          </p:nvPr>
        </p:nvGraphicFramePr>
        <p:xfrm>
          <a:off x="720725" y="4224655"/>
          <a:ext cx="3451226" cy="18288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725613"/>
                <a:gridCol w="172561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sz="2400" b="0" dirty="0" smtClean="0"/>
                        <a:t>APS0</a:t>
                      </a:r>
                      <a:endParaRPr lang="en-AU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b="0" dirty="0" smtClean="0"/>
                        <a:t>PS17</a:t>
                      </a:r>
                      <a:endParaRPr lang="en-AU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APS1</a:t>
                      </a:r>
                      <a:endParaRPr lang="en-A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PS24</a:t>
                      </a:r>
                      <a:endParaRPr lang="en-A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APS2</a:t>
                      </a:r>
                      <a:endParaRPr lang="en-A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PS32</a:t>
                      </a:r>
                      <a:endParaRPr lang="en-A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APS3</a:t>
                      </a:r>
                      <a:endParaRPr lang="en-A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PS37</a:t>
                      </a:r>
                      <a:endParaRPr lang="en-A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38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reau_Generic_2012_v2">
  <a:themeElements>
    <a:clrScheme name="Bureau Standard 2">
      <a:dk1>
        <a:srgbClr val="666666"/>
      </a:dk1>
      <a:lt1>
        <a:srgbClr val="FFFFFF"/>
      </a:lt1>
      <a:dk2>
        <a:srgbClr val="34657F"/>
      </a:dk2>
      <a:lt2>
        <a:srgbClr val="EEECE1"/>
      </a:lt2>
      <a:accent1>
        <a:srgbClr val="00AFD7"/>
      </a:accent1>
      <a:accent2>
        <a:srgbClr val="34657F"/>
      </a:accent2>
      <a:accent3>
        <a:srgbClr val="FFFFFF"/>
      </a:accent3>
      <a:accent4>
        <a:srgbClr val="565656"/>
      </a:accent4>
      <a:accent5>
        <a:srgbClr val="AAD4E8"/>
      </a:accent5>
      <a:accent6>
        <a:srgbClr val="2E5B72"/>
      </a:accent6>
      <a:hlink>
        <a:srgbClr val="00AFD7"/>
      </a:hlink>
      <a:folHlink>
        <a:srgbClr val="671E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ureau Standard 1">
        <a:dk1>
          <a:srgbClr val="666666"/>
        </a:dk1>
        <a:lt1>
          <a:srgbClr val="FFFFFF"/>
        </a:lt1>
        <a:dk2>
          <a:srgbClr val="1F497D"/>
        </a:dk2>
        <a:lt2>
          <a:srgbClr val="EEECE1"/>
        </a:lt2>
        <a:accent1>
          <a:srgbClr val="10ADDA"/>
        </a:accent1>
        <a:accent2>
          <a:srgbClr val="2A597A"/>
        </a:accent2>
        <a:accent3>
          <a:srgbClr val="FFFFFF"/>
        </a:accent3>
        <a:accent4>
          <a:srgbClr val="565656"/>
        </a:accent4>
        <a:accent5>
          <a:srgbClr val="AAD3EA"/>
        </a:accent5>
        <a:accent6>
          <a:srgbClr val="25506E"/>
        </a:accent6>
        <a:hlink>
          <a:srgbClr val="FF0000"/>
        </a:hlink>
        <a:folHlink>
          <a:srgbClr val="FFE1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Standard 2">
        <a:dk1>
          <a:srgbClr val="666666"/>
        </a:dk1>
        <a:lt1>
          <a:srgbClr val="FFFFFF"/>
        </a:lt1>
        <a:dk2>
          <a:srgbClr val="34657F"/>
        </a:dk2>
        <a:lt2>
          <a:srgbClr val="EEECE1"/>
        </a:lt2>
        <a:accent1>
          <a:srgbClr val="00AFD7"/>
        </a:accent1>
        <a:accent2>
          <a:srgbClr val="34657F"/>
        </a:accent2>
        <a:accent3>
          <a:srgbClr val="FFFFFF"/>
        </a:accent3>
        <a:accent4>
          <a:srgbClr val="565656"/>
        </a:accent4>
        <a:accent5>
          <a:srgbClr val="AAD4E8"/>
        </a:accent5>
        <a:accent6>
          <a:srgbClr val="2E5B72"/>
        </a:accent6>
        <a:hlink>
          <a:srgbClr val="00AFD7"/>
        </a:hlink>
        <a:folHlink>
          <a:srgbClr val="671E7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ureau Blank">
  <a:themeElements>
    <a:clrScheme name="Bureau Blank 13">
      <a:dk1>
        <a:srgbClr val="666666"/>
      </a:dk1>
      <a:lt1>
        <a:srgbClr val="FFFFFF"/>
      </a:lt1>
      <a:dk2>
        <a:srgbClr val="34657F"/>
      </a:dk2>
      <a:lt2>
        <a:srgbClr val="EEECE1"/>
      </a:lt2>
      <a:accent1>
        <a:srgbClr val="00AFD7"/>
      </a:accent1>
      <a:accent2>
        <a:srgbClr val="34657F"/>
      </a:accent2>
      <a:accent3>
        <a:srgbClr val="FFFFFF"/>
      </a:accent3>
      <a:accent4>
        <a:srgbClr val="565656"/>
      </a:accent4>
      <a:accent5>
        <a:srgbClr val="AAD4E8"/>
      </a:accent5>
      <a:accent6>
        <a:srgbClr val="2E5B72"/>
      </a:accent6>
      <a:hlink>
        <a:srgbClr val="00AFD7"/>
      </a:hlink>
      <a:folHlink>
        <a:srgbClr val="671E75"/>
      </a:folHlink>
    </a:clrScheme>
    <a:fontScheme name="Bureau 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ureau 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3">
        <a:dk1>
          <a:srgbClr val="666666"/>
        </a:dk1>
        <a:lt1>
          <a:srgbClr val="FFFFFF"/>
        </a:lt1>
        <a:dk2>
          <a:srgbClr val="34657F"/>
        </a:dk2>
        <a:lt2>
          <a:srgbClr val="EEECE1"/>
        </a:lt2>
        <a:accent1>
          <a:srgbClr val="00AFD7"/>
        </a:accent1>
        <a:accent2>
          <a:srgbClr val="34657F"/>
        </a:accent2>
        <a:accent3>
          <a:srgbClr val="FFFFFF"/>
        </a:accent3>
        <a:accent4>
          <a:srgbClr val="565656"/>
        </a:accent4>
        <a:accent5>
          <a:srgbClr val="AAD4E8"/>
        </a:accent5>
        <a:accent6>
          <a:srgbClr val="2E5B72"/>
        </a:accent6>
        <a:hlink>
          <a:srgbClr val="00AFD7"/>
        </a:hlink>
        <a:folHlink>
          <a:srgbClr val="671E7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necsiro_powerpoint_080516">
  <a:themeElements>
    <a:clrScheme name="onecsiro_powerpoint_080516 13">
      <a:dk1>
        <a:srgbClr val="000000"/>
      </a:dk1>
      <a:lt1>
        <a:srgbClr val="FFFFFF"/>
      </a:lt1>
      <a:dk2>
        <a:srgbClr val="FFFFFF"/>
      </a:dk2>
      <a:lt2>
        <a:srgbClr val="999999"/>
      </a:lt2>
      <a:accent1>
        <a:srgbClr val="0099CC"/>
      </a:accent1>
      <a:accent2>
        <a:srgbClr val="BED600"/>
      </a:accent2>
      <a:accent3>
        <a:srgbClr val="FFFFFF"/>
      </a:accent3>
      <a:accent4>
        <a:srgbClr val="000000"/>
      </a:accent4>
      <a:accent5>
        <a:srgbClr val="AACAE2"/>
      </a:accent5>
      <a:accent6>
        <a:srgbClr val="ACC200"/>
      </a:accent6>
      <a:hlink>
        <a:srgbClr val="CB5056"/>
      </a:hlink>
      <a:folHlink>
        <a:srgbClr val="EBAB00"/>
      </a:folHlink>
    </a:clrScheme>
    <a:fontScheme name="onecsiro_powerpoint_08051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necsiro_powerpoint_08051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necsiro_powerpoint_080516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necsiro_powerpoint_080516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necsiro_powerpoint_080516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necsiro_powerpoint_080516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necsiro_powerpoint_080516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necsiro_powerpoint_080516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necsiro_powerpoint_080516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necsiro_powerpoint_080516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necsiro_powerpoint_080516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necsiro_powerpoint_080516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necsiro_powerpoint_080516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necsiro_powerpoint_080516 13">
        <a:dk1>
          <a:srgbClr val="000000"/>
        </a:dk1>
        <a:lt1>
          <a:srgbClr val="FFFFFF"/>
        </a:lt1>
        <a:dk2>
          <a:srgbClr val="FFFFFF"/>
        </a:dk2>
        <a:lt2>
          <a:srgbClr val="999999"/>
        </a:lt2>
        <a:accent1>
          <a:srgbClr val="0099CC"/>
        </a:accent1>
        <a:accent2>
          <a:srgbClr val="BED600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ACC200"/>
        </a:accent6>
        <a:hlink>
          <a:srgbClr val="CB5056"/>
        </a:hlink>
        <a:folHlink>
          <a:srgbClr val="EBAB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Bureau_Generic_2012_v2</Template>
  <TotalTime>530</TotalTime>
  <Words>1410</Words>
  <Application>Microsoft Office PowerPoint</Application>
  <PresentationFormat>On-screen Show (4:3)</PresentationFormat>
  <Paragraphs>376</Paragraphs>
  <Slides>27</Slides>
  <Notes>5</Notes>
  <HiddenSlides>2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Bureau_Generic_2012_v2</vt:lpstr>
      <vt:lpstr>Bureau Blank</vt:lpstr>
      <vt:lpstr>onecsiro_powerpoint_080516</vt:lpstr>
      <vt:lpstr>Introduction to ACCESS NWP</vt:lpstr>
      <vt:lpstr>NWP in a nutshell</vt:lpstr>
      <vt:lpstr>The initial condition: Data Assimilation</vt:lpstr>
      <vt:lpstr>What a data assimilation system has to do</vt:lpstr>
      <vt:lpstr>Data assimilation: 4dVAR</vt:lpstr>
      <vt:lpstr>Observation processing</vt:lpstr>
      <vt:lpstr>Six hour analysis – forecast cycle</vt:lpstr>
      <vt:lpstr>PowerPoint Presentation</vt:lpstr>
      <vt:lpstr>ACCESS: APS1  APS2</vt:lpstr>
      <vt:lpstr>ACCESS: APS1  APS2</vt:lpstr>
      <vt:lpstr>ACCESS: APS1  APS2</vt:lpstr>
      <vt:lpstr>ACCESS: APS1  APS2</vt:lpstr>
      <vt:lpstr>ACCESS: APS1  APS2</vt:lpstr>
      <vt:lpstr>Global Observation Coverage: APS2 ACCESS-G</vt:lpstr>
      <vt:lpstr>Adjoint-based Forecast Sensitivity to Observations (FSO)</vt:lpstr>
      <vt:lpstr>PowerPoint Presentation</vt:lpstr>
      <vt:lpstr>PowerPoint Presentation</vt:lpstr>
      <vt:lpstr>APS2 ACCESS-R</vt:lpstr>
      <vt:lpstr>ACCESS-C in APS 3 and beyond</vt:lpstr>
      <vt:lpstr>DRAFT ACCESS NWP Configurations</vt:lpstr>
      <vt:lpstr>PowerPoint Presentation</vt:lpstr>
      <vt:lpstr>PowerPoint Presentation</vt:lpstr>
      <vt:lpstr>PowerPoint Presentation</vt:lpstr>
      <vt:lpstr>Land Data Assimilation System</vt:lpstr>
      <vt:lpstr>Better background errors: hybrid VAR</vt:lpstr>
      <vt:lpstr>Assimilation in high resolution and convective scale NWP</vt:lpstr>
      <vt:lpstr>Radar Data Assimilation</vt:lpstr>
    </vt:vector>
  </TitlesOfParts>
  <Company>Bureau of Meteorology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Tingwell</dc:creator>
  <cp:lastModifiedBy>Chris Tingwell</cp:lastModifiedBy>
  <cp:revision>58</cp:revision>
  <cp:lastPrinted>2016-03-21T02:15:10Z</cp:lastPrinted>
  <dcterms:created xsi:type="dcterms:W3CDTF">2016-03-17T23:47:06Z</dcterms:created>
  <dcterms:modified xsi:type="dcterms:W3CDTF">2016-03-22T05:22:01Z</dcterms:modified>
</cp:coreProperties>
</file>